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256" r:id="rId2"/>
    <p:sldId id="323" r:id="rId3"/>
    <p:sldId id="327" r:id="rId4"/>
    <p:sldId id="390" r:id="rId5"/>
    <p:sldId id="391" r:id="rId6"/>
    <p:sldId id="379" r:id="rId7"/>
    <p:sldId id="380" r:id="rId8"/>
    <p:sldId id="382" r:id="rId9"/>
    <p:sldId id="383" r:id="rId10"/>
    <p:sldId id="392" r:id="rId11"/>
    <p:sldId id="388" r:id="rId12"/>
    <p:sldId id="381" r:id="rId13"/>
    <p:sldId id="384" r:id="rId14"/>
    <p:sldId id="386" r:id="rId15"/>
    <p:sldId id="378" r:id="rId16"/>
    <p:sldId id="387" r:id="rId17"/>
    <p:sldId id="320" r:id="rId18"/>
    <p:sldId id="339" r:id="rId19"/>
    <p:sldId id="389" r:id="rId20"/>
    <p:sldId id="333" r:id="rId21"/>
    <p:sldId id="326" r:id="rId22"/>
    <p:sldId id="336" r:id="rId23"/>
    <p:sldId id="363" r:id="rId24"/>
    <p:sldId id="364" r:id="rId25"/>
    <p:sldId id="367" r:id="rId26"/>
    <p:sldId id="365" r:id="rId27"/>
    <p:sldId id="369" r:id="rId28"/>
    <p:sldId id="371" r:id="rId29"/>
    <p:sldId id="372" r:id="rId30"/>
    <p:sldId id="334" r:id="rId31"/>
    <p:sldId id="345" r:id="rId32"/>
    <p:sldId id="343" r:id="rId33"/>
    <p:sldId id="354" r:id="rId34"/>
    <p:sldId id="353" r:id="rId35"/>
    <p:sldId id="355" r:id="rId36"/>
    <p:sldId id="314" r:id="rId37"/>
    <p:sldId id="332" r:id="rId38"/>
    <p:sldId id="321" r:id="rId39"/>
    <p:sldId id="317" r:id="rId40"/>
    <p:sldId id="373" r:id="rId41"/>
    <p:sldId id="356" r:id="rId42"/>
    <p:sldId id="347" r:id="rId43"/>
    <p:sldId id="360" r:id="rId44"/>
    <p:sldId id="348" r:id="rId45"/>
    <p:sldId id="359" r:id="rId46"/>
    <p:sldId id="361" r:id="rId47"/>
    <p:sldId id="350" r:id="rId48"/>
    <p:sldId id="374" r:id="rId49"/>
    <p:sldId id="370" r:id="rId50"/>
    <p:sldId id="375" r:id="rId51"/>
    <p:sldId id="376" r:id="rId52"/>
    <p:sldId id="357" r:id="rId53"/>
    <p:sldId id="358" r:id="rId54"/>
    <p:sldId id="288" r:id="rId55"/>
    <p:sldId id="315" r:id="rId56"/>
    <p:sldId id="322" r:id="rId57"/>
    <p:sldId id="349" r:id="rId58"/>
    <p:sldId id="362" r:id="rId59"/>
    <p:sldId id="257" r:id="rId60"/>
    <p:sldId id="346" r:id="rId61"/>
    <p:sldId id="366" r:id="rId62"/>
    <p:sldId id="338"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7C521"/>
    <a:srgbClr val="8B8B8B"/>
    <a:srgbClr val="18453B"/>
    <a:srgbClr val="67B8E4"/>
    <a:srgbClr val="89E4C1"/>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9"/>
    <p:restoredTop sz="86159"/>
  </p:normalViewPr>
  <p:slideViewPr>
    <p:cSldViewPr snapToGrid="0" snapToObjects="1" showGuides="1">
      <p:cViewPr varScale="1">
        <p:scale>
          <a:sx n="113" d="100"/>
          <a:sy n="113" d="100"/>
        </p:scale>
        <p:origin x="512"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0A991-61B3-AE40-889F-55AF91270F8A}"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D430A-9EF4-C443-AA21-F93F68368D2A}" type="slidenum">
              <a:rPr lang="en-US" smtClean="0"/>
              <a:t>‹#›</a:t>
            </a:fld>
            <a:endParaRPr lang="en-US"/>
          </a:p>
        </p:txBody>
      </p:sp>
    </p:spTree>
    <p:extLst>
      <p:ext uri="{BB962C8B-B14F-4D97-AF65-F5344CB8AC3E}">
        <p14:creationId xmlns:p14="http://schemas.microsoft.com/office/powerpoint/2010/main" val="353411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Charge_(physics)" TargetMode="External"/><Relationship Id="rId3" Type="http://schemas.openxmlformats.org/officeDocument/2006/relationships/hyperlink" Target="https://en.wikipedia.org/wiki/Point_particle" TargetMode="External"/><Relationship Id="rId7" Type="http://schemas.openxmlformats.org/officeDocument/2006/relationships/hyperlink" Target="https://en.wikipedia.org/wiki/Quantum_mechanic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Spacetime" TargetMode="External"/><Relationship Id="rId5" Type="http://schemas.openxmlformats.org/officeDocument/2006/relationships/hyperlink" Target="https://en.wikipedia.org/wiki/Dynamical_system" TargetMode="External"/><Relationship Id="rId4" Type="http://schemas.openxmlformats.org/officeDocument/2006/relationships/hyperlink" Target="https://en.wikipedia.org/wiki/Higher_dimension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lab.cern.ch/CxAODFramework/CxAODReader_VVSemileptonic/-/tree/dev-hind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big as </a:t>
            </a:r>
            <a:r>
              <a:rPr lang="en-US" dirty="0" err="1"/>
              <a:t>notre</a:t>
            </a:r>
            <a:r>
              <a:rPr lang="en-US" dirty="0"/>
              <a:t> dame and weighs as much as the Eiffel tower</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3</a:t>
            </a:fld>
            <a:endParaRPr lang="en-US"/>
          </a:p>
        </p:txBody>
      </p:sp>
    </p:spTree>
    <p:extLst>
      <p:ext uri="{BB962C8B-B14F-4D97-AF65-F5344CB8AC3E}">
        <p14:creationId xmlns:p14="http://schemas.microsoft.com/office/powerpoint/2010/main" val="171641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square is the detectors response to this collision</a:t>
            </a:r>
          </a:p>
        </p:txBody>
      </p:sp>
      <p:sp>
        <p:nvSpPr>
          <p:cNvPr id="4" name="Slide Number Placeholder 3"/>
          <p:cNvSpPr>
            <a:spLocks noGrp="1"/>
          </p:cNvSpPr>
          <p:nvPr>
            <p:ph type="sldNum" sz="quarter" idx="5"/>
          </p:nvPr>
        </p:nvSpPr>
        <p:spPr/>
        <p:txBody>
          <a:bodyPr/>
          <a:lstStyle/>
          <a:p>
            <a:fld id="{DCAD430A-9EF4-C443-AA21-F93F68368D2A}" type="slidenum">
              <a:rPr lang="en-US" smtClean="0"/>
              <a:t>20</a:t>
            </a:fld>
            <a:endParaRPr lang="en-US"/>
          </a:p>
        </p:txBody>
      </p:sp>
    </p:spTree>
    <p:extLst>
      <p:ext uri="{BB962C8B-B14F-4D97-AF65-F5344CB8AC3E}">
        <p14:creationId xmlns:p14="http://schemas.microsoft.com/office/powerpoint/2010/main" val="128554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the periodic table for fundamental particles</a:t>
            </a:r>
          </a:p>
          <a:p>
            <a:r>
              <a:rPr lang="en-US" dirty="0"/>
              <a:t>We’re like 100 percent sure the SM is not the right theory because it doesn’t contain a lot of things</a:t>
            </a:r>
          </a:p>
        </p:txBody>
      </p:sp>
      <p:sp>
        <p:nvSpPr>
          <p:cNvPr id="4" name="Slide Number Placeholder 3"/>
          <p:cNvSpPr>
            <a:spLocks noGrp="1"/>
          </p:cNvSpPr>
          <p:nvPr>
            <p:ph type="sldNum" sz="quarter" idx="5"/>
          </p:nvPr>
        </p:nvSpPr>
        <p:spPr/>
        <p:txBody>
          <a:bodyPr/>
          <a:lstStyle/>
          <a:p>
            <a:fld id="{DCAD430A-9EF4-C443-AA21-F93F68368D2A}" type="slidenum">
              <a:rPr lang="en-US" smtClean="0"/>
              <a:t>21</a:t>
            </a:fld>
            <a:endParaRPr lang="en-US"/>
          </a:p>
        </p:txBody>
      </p:sp>
    </p:spTree>
    <p:extLst>
      <p:ext uri="{BB962C8B-B14F-4D97-AF65-F5344CB8AC3E}">
        <p14:creationId xmlns:p14="http://schemas.microsoft.com/office/powerpoint/2010/main" val="31163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Need new theoretical models and these can hopefully help 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Even if we don’t find something, that can still help exclude certain parts of the theory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theories, and extensions of a theory, and my work may be able to help give some inputs to the theory </a:t>
            </a:r>
          </a:p>
        </p:txBody>
      </p:sp>
      <p:sp>
        <p:nvSpPr>
          <p:cNvPr id="4" name="Slide Number Placeholder 3"/>
          <p:cNvSpPr>
            <a:spLocks noGrp="1"/>
          </p:cNvSpPr>
          <p:nvPr>
            <p:ph type="sldNum" sz="quarter" idx="5"/>
          </p:nvPr>
        </p:nvSpPr>
        <p:spPr/>
        <p:txBody>
          <a:bodyPr/>
          <a:lstStyle/>
          <a:p>
            <a:fld id="{DCAD430A-9EF4-C443-AA21-F93F68368D2A}" type="slidenum">
              <a:rPr lang="en-US" smtClean="0"/>
              <a:t>23</a:t>
            </a:fld>
            <a:endParaRPr lang="en-US"/>
          </a:p>
        </p:txBody>
      </p:sp>
    </p:spTree>
    <p:extLst>
      <p:ext uri="{BB962C8B-B14F-4D97-AF65-F5344CB8AC3E}">
        <p14:creationId xmlns:p14="http://schemas.microsoft.com/office/powerpoint/2010/main" val="1320263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energy scale (low energy) – observe all forces independently</a:t>
            </a:r>
          </a:p>
          <a:p>
            <a:r>
              <a:rPr lang="en-US" sz="1200" b="0" i="0" kern="1200" dirty="0">
                <a:solidFill>
                  <a:schemeClr val="tx1"/>
                </a:solidFill>
                <a:effectLst/>
                <a:latin typeface="+mn-lt"/>
                <a:ea typeface="+mn-ea"/>
                <a:cs typeface="+mn-cs"/>
              </a:rPr>
              <a:t>At higher energies, we have observed some of the forces merge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do these forces merge and why do you think they will merge? Running Coupling constant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theory gravity might unify to get Theory of Everything, but we don’t know the anything about it much less the coupling constant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LHC 13 </a:t>
            </a:r>
            <a:r>
              <a:rPr lang="en-US" sz="1200" b="0" i="0" kern="1200" dirty="0" err="1">
                <a:solidFill>
                  <a:schemeClr val="tx1"/>
                </a:solidFill>
                <a:effectLst/>
                <a:latin typeface="+mn-lt"/>
                <a:ea typeface="+mn-ea"/>
                <a:cs typeface="+mn-cs"/>
              </a:rPr>
              <a:t>TeV</a:t>
            </a:r>
            <a:r>
              <a:rPr lang="en-US" sz="1200" b="0" i="0" kern="1200" dirty="0">
                <a:solidFill>
                  <a:schemeClr val="tx1"/>
                </a:solidFill>
                <a:effectLst/>
                <a:latin typeface="+mn-lt"/>
                <a:ea typeface="+mn-ea"/>
                <a:cs typeface="+mn-cs"/>
              </a:rPr>
              <a:t> = 13000 GeV</a:t>
            </a:r>
          </a:p>
        </p:txBody>
      </p:sp>
      <p:sp>
        <p:nvSpPr>
          <p:cNvPr id="4" name="Slide Number Placeholder 3"/>
          <p:cNvSpPr>
            <a:spLocks noGrp="1"/>
          </p:cNvSpPr>
          <p:nvPr>
            <p:ph type="sldNum" sz="quarter" idx="5"/>
          </p:nvPr>
        </p:nvSpPr>
        <p:spPr/>
        <p:txBody>
          <a:bodyPr/>
          <a:lstStyle/>
          <a:p>
            <a:fld id="{DCAD430A-9EF4-C443-AA21-F93F68368D2A}" type="slidenum">
              <a:rPr lang="en-US" smtClean="0"/>
              <a:t>24</a:t>
            </a:fld>
            <a:endParaRPr lang="en-US"/>
          </a:p>
        </p:txBody>
      </p:sp>
    </p:spTree>
    <p:extLst>
      <p:ext uri="{BB962C8B-B14F-4D97-AF65-F5344CB8AC3E}">
        <p14:creationId xmlns:p14="http://schemas.microsoft.com/office/powerpoint/2010/main" val="4019330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order for this theory to be plausible, it must (at bare minimum) map back to the SM particles at low energies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start from some structure, which defines a </a:t>
            </a:r>
            <a:r>
              <a:rPr lang="en-US" sz="1200" b="0" i="0" kern="1200" dirty="0" err="1">
                <a:solidFill>
                  <a:schemeClr val="tx1"/>
                </a:solidFill>
                <a:effectLst/>
                <a:latin typeface="+mn-lt"/>
                <a:ea typeface="+mn-ea"/>
                <a:cs typeface="+mn-cs"/>
              </a:rPr>
              <a:t>largrangian</a:t>
            </a:r>
            <a:r>
              <a:rPr lang="en-US" sz="1200" b="0" i="0" kern="1200" dirty="0">
                <a:solidFill>
                  <a:schemeClr val="tx1"/>
                </a:solidFill>
                <a:effectLst/>
                <a:latin typeface="+mn-lt"/>
                <a:ea typeface="+mn-ea"/>
                <a:cs typeface="+mn-cs"/>
              </a:rPr>
              <a:t>, that defines all of the particles and force carries that exist at some (high) energy scale</a:t>
            </a:r>
          </a:p>
          <a:p>
            <a:r>
              <a:rPr lang="en-US" sz="1200" b="0" i="0" kern="1200" dirty="0">
                <a:solidFill>
                  <a:schemeClr val="tx1"/>
                </a:solidFill>
                <a:effectLst/>
                <a:latin typeface="+mn-lt"/>
                <a:ea typeface="+mn-ea"/>
                <a:cs typeface="+mn-cs"/>
              </a:rPr>
              <a:t>We need to map these models back to low energies – and need to match the low energy region (SM particles) – we cannot have a GUT that does not contain the SM particles somehow</a:t>
            </a:r>
          </a:p>
          <a:p>
            <a:r>
              <a:rPr lang="en-US" sz="1200" b="0" i="0" kern="1200" dirty="0">
                <a:solidFill>
                  <a:schemeClr val="tx1"/>
                </a:solidFill>
                <a:effectLst/>
                <a:latin typeface="+mn-lt"/>
                <a:ea typeface="+mn-ea"/>
                <a:cs typeface="+mn-cs"/>
              </a:rPr>
              <a:t>When we do this, some of the coupling constants become energy dependent (so some of them go away)</a:t>
            </a:r>
          </a:p>
          <a:p>
            <a:r>
              <a:rPr lang="en-US" sz="1200" b="0" i="0" kern="1200" dirty="0">
                <a:solidFill>
                  <a:schemeClr val="tx1"/>
                </a:solidFill>
                <a:effectLst/>
                <a:latin typeface="+mn-lt"/>
                <a:ea typeface="+mn-ea"/>
                <a:cs typeface="+mn-cs"/>
              </a:rPr>
              <a:t>These extra particles come from effective vertices or effective interactions (mayo or may not be real vertices)</a:t>
            </a:r>
          </a:p>
          <a:p>
            <a:r>
              <a:rPr lang="en-US" sz="1200" b="0" i="0" kern="1200" dirty="0">
                <a:solidFill>
                  <a:schemeClr val="tx1"/>
                </a:solidFill>
                <a:effectLst/>
                <a:latin typeface="+mn-lt"/>
                <a:ea typeface="+mn-ea"/>
                <a:cs typeface="+mn-cs"/>
              </a:rPr>
              <a:t>These extra particles come from higher theory compared to the SM so there may be some extra particles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research (as you will see) is searching for Z’ and W’ particles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create a GUT and some of them MAY lead to extra particles (class of theories) – can weed out different theories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25</a:t>
            </a:fld>
            <a:endParaRPr lang="en-US"/>
          </a:p>
        </p:txBody>
      </p:sp>
    </p:spTree>
    <p:extLst>
      <p:ext uri="{BB962C8B-B14F-4D97-AF65-F5344CB8AC3E}">
        <p14:creationId xmlns:p14="http://schemas.microsoft.com/office/powerpoint/2010/main" val="3929644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models (and evidence) leans towards spin-2</a:t>
            </a:r>
          </a:p>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26</a:t>
            </a:fld>
            <a:endParaRPr lang="en-US"/>
          </a:p>
        </p:txBody>
      </p:sp>
    </p:spTree>
    <p:extLst>
      <p:ext uri="{BB962C8B-B14F-4D97-AF65-F5344CB8AC3E}">
        <p14:creationId xmlns:p14="http://schemas.microsoft.com/office/powerpoint/2010/main" val="88398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27</a:t>
            </a:fld>
            <a:endParaRPr lang="en-US"/>
          </a:p>
        </p:txBody>
      </p:sp>
    </p:spTree>
    <p:extLst>
      <p:ext uri="{BB962C8B-B14F-4D97-AF65-F5344CB8AC3E}">
        <p14:creationId xmlns:p14="http://schemas.microsoft.com/office/powerpoint/2010/main" val="1222526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Extra pocket of dimensionality layered on top of our 3d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Same connection to probing small length scales at CERN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28</a:t>
            </a:fld>
            <a:endParaRPr lang="en-US"/>
          </a:p>
        </p:txBody>
      </p:sp>
    </p:spTree>
    <p:extLst>
      <p:ext uri="{BB962C8B-B14F-4D97-AF65-F5344CB8AC3E}">
        <p14:creationId xmlns:p14="http://schemas.microsoft.com/office/powerpoint/2010/main" val="145222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Extra pocket of dimensionality layered on top of our 3d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brane</a:t>
            </a:r>
            <a:r>
              <a:rPr lang="en-US" sz="1200" b="0" i="0" kern="1200" dirty="0">
                <a:solidFill>
                  <a:schemeClr val="tx1"/>
                </a:solidFill>
                <a:effectLst/>
                <a:latin typeface="+mn-lt"/>
                <a:ea typeface="+mn-ea"/>
                <a:cs typeface="+mn-cs"/>
              </a:rPr>
              <a:t> is a physical object that generalizes the notion of a </a:t>
            </a:r>
            <a:r>
              <a:rPr lang="en-US" sz="1200" b="0" i="0" u="none" strike="noStrike" kern="1200" dirty="0">
                <a:solidFill>
                  <a:schemeClr val="tx1"/>
                </a:solidFill>
                <a:effectLst/>
                <a:latin typeface="+mn-lt"/>
                <a:ea typeface="+mn-ea"/>
                <a:cs typeface="+mn-cs"/>
                <a:hlinkClick r:id="rId3" tooltip="Point particle"/>
              </a:rPr>
              <a:t>point particle</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4" tooltip="Higher dimensions"/>
              </a:rPr>
              <a:t>higher dimensions</a:t>
            </a:r>
            <a:r>
              <a:rPr lang="en-US" sz="1200" b="0" i="0" kern="1200" dirty="0">
                <a:solidFill>
                  <a:schemeClr val="tx1"/>
                </a:solidFill>
                <a:effectLst/>
                <a:latin typeface="+mn-lt"/>
                <a:ea typeface="+mn-ea"/>
                <a:cs typeface="+mn-cs"/>
              </a:rPr>
              <a:t>. Branes are </a:t>
            </a:r>
            <a:r>
              <a:rPr lang="en-US" sz="1200" b="0" i="0" u="none" strike="noStrike" kern="1200" dirty="0">
                <a:solidFill>
                  <a:schemeClr val="tx1"/>
                </a:solidFill>
                <a:effectLst/>
                <a:latin typeface="+mn-lt"/>
                <a:ea typeface="+mn-ea"/>
                <a:cs typeface="+mn-cs"/>
                <a:hlinkClick r:id="rId5" tooltip="Dynamical system"/>
              </a:rPr>
              <a:t>dynamical</a:t>
            </a:r>
            <a:r>
              <a:rPr lang="en-US" sz="1200" b="0" i="0" kern="1200" dirty="0">
                <a:solidFill>
                  <a:schemeClr val="tx1"/>
                </a:solidFill>
                <a:effectLst/>
                <a:latin typeface="+mn-lt"/>
                <a:ea typeface="+mn-ea"/>
                <a:cs typeface="+mn-cs"/>
              </a:rPr>
              <a:t> objects which can propagate through </a:t>
            </a:r>
            <a:r>
              <a:rPr lang="en-US" sz="1200" b="0" i="0" u="none" strike="noStrike" kern="1200" dirty="0">
                <a:solidFill>
                  <a:schemeClr val="tx1"/>
                </a:solidFill>
                <a:effectLst/>
                <a:latin typeface="+mn-lt"/>
                <a:ea typeface="+mn-ea"/>
                <a:cs typeface="+mn-cs"/>
                <a:hlinkClick r:id="rId6" tooltip="Spacetime"/>
              </a:rPr>
              <a:t>spacetime</a:t>
            </a:r>
            <a:r>
              <a:rPr lang="en-US" sz="1200" b="0" i="0" kern="1200" dirty="0">
                <a:solidFill>
                  <a:schemeClr val="tx1"/>
                </a:solidFill>
                <a:effectLst/>
                <a:latin typeface="+mn-lt"/>
                <a:ea typeface="+mn-ea"/>
                <a:cs typeface="+mn-cs"/>
              </a:rPr>
              <a:t> according to the rules of </a:t>
            </a:r>
            <a:r>
              <a:rPr lang="en-US" sz="1200" b="0" i="0" u="none" strike="noStrike" kern="1200" dirty="0">
                <a:solidFill>
                  <a:schemeClr val="tx1"/>
                </a:solidFill>
                <a:effectLst/>
                <a:latin typeface="+mn-lt"/>
                <a:ea typeface="+mn-ea"/>
                <a:cs typeface="+mn-cs"/>
                <a:hlinkClick r:id="rId7" tooltip="Quantum mechanics"/>
              </a:rPr>
              <a:t>quantum mechanics</a:t>
            </a:r>
            <a:r>
              <a:rPr lang="en-US" sz="1200" b="0" i="0" kern="1200" dirty="0">
                <a:solidFill>
                  <a:schemeClr val="tx1"/>
                </a:solidFill>
                <a:effectLst/>
                <a:latin typeface="+mn-lt"/>
                <a:ea typeface="+mn-ea"/>
                <a:cs typeface="+mn-cs"/>
              </a:rPr>
              <a:t>. They have mass and can have other attributes such as </a:t>
            </a:r>
            <a:r>
              <a:rPr lang="en-US" sz="1200" b="0" i="0" u="none" strike="noStrike" kern="1200" dirty="0">
                <a:solidFill>
                  <a:schemeClr val="tx1"/>
                </a:solidFill>
                <a:effectLst/>
                <a:latin typeface="+mn-lt"/>
                <a:ea typeface="+mn-ea"/>
                <a:cs typeface="+mn-cs"/>
                <a:hlinkClick r:id="rId8" tooltip="Charge (physics)"/>
              </a:rPr>
              <a:t>charge</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CAD430A-9EF4-C443-AA21-F93F68368D2A}" type="slidenum">
              <a:rPr lang="en-US" smtClean="0"/>
              <a:t>29</a:t>
            </a:fld>
            <a:endParaRPr lang="en-US"/>
          </a:p>
        </p:txBody>
      </p:sp>
    </p:spTree>
    <p:extLst>
      <p:ext uri="{BB962C8B-B14F-4D97-AF65-F5344CB8AC3E}">
        <p14:creationId xmlns:p14="http://schemas.microsoft.com/office/powerpoint/2010/main" val="171018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Vector-vector Boson </a:t>
            </a:r>
            <a:r>
              <a:rPr lang="en-US" dirty="0" err="1"/>
              <a:t>semileptonic</a:t>
            </a:r>
            <a:endParaRPr lang="en-US" dirty="0"/>
          </a:p>
          <a:p>
            <a:r>
              <a:rPr lang="en-US" dirty="0"/>
              <a:t>Fully leptonic channel has very clear signal but very low cross section</a:t>
            </a:r>
          </a:p>
          <a:p>
            <a:r>
              <a:rPr lang="en-US" dirty="0"/>
              <a:t>Pure hadronic has very high cross section but there is poor signal resolution (quarks hadronized which is messy in the detector)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 (post-doc) is the coordinator of analysis </a:t>
            </a:r>
          </a:p>
          <a:p>
            <a:endParaRPr lang="en-US" dirty="0"/>
          </a:p>
          <a:p>
            <a:r>
              <a:rPr lang="en-US" dirty="0"/>
              <a:t>Three different signal models labeled by the spin of the outgoing vectors</a:t>
            </a:r>
          </a:p>
          <a:p>
            <a:r>
              <a:rPr lang="en-US" dirty="0"/>
              <a:t>Also have to take into account the production (or way it was produced) </a:t>
            </a:r>
          </a:p>
          <a:p>
            <a:endParaRPr lang="en-US" dirty="0"/>
          </a:p>
          <a:p>
            <a:r>
              <a:rPr lang="en-US" dirty="0"/>
              <a:t>RS </a:t>
            </a:r>
            <a:r>
              <a:rPr lang="en-US" dirty="0" err="1"/>
              <a:t>Radion</a:t>
            </a:r>
            <a:r>
              <a:rPr lang="en-US" dirty="0"/>
              <a:t>, HVT, RS graviton</a:t>
            </a:r>
          </a:p>
          <a:p>
            <a:r>
              <a:rPr lang="en-US" dirty="0"/>
              <a:t>RS = Randall-</a:t>
            </a:r>
            <a:r>
              <a:rPr lang="en-US" dirty="0" err="1"/>
              <a:t>Sundrum</a:t>
            </a:r>
            <a:r>
              <a:rPr lang="en-US" dirty="0"/>
              <a:t>: model that describe the world in terms of a warped-geometry higher dimensional universe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Hashed circled represent direct or effective coupling</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32</a:t>
            </a:fld>
            <a:endParaRPr lang="en-US"/>
          </a:p>
        </p:txBody>
      </p:sp>
    </p:spTree>
    <p:extLst>
      <p:ext uri="{BB962C8B-B14F-4D97-AF65-F5344CB8AC3E}">
        <p14:creationId xmlns:p14="http://schemas.microsoft.com/office/powerpoint/2010/main" val="300944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big as </a:t>
            </a:r>
            <a:r>
              <a:rPr lang="en-US" dirty="0" err="1"/>
              <a:t>notre</a:t>
            </a:r>
            <a:r>
              <a:rPr lang="en-US" dirty="0"/>
              <a:t> dame and weighs as much as the Eiffel tower</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4</a:t>
            </a:fld>
            <a:endParaRPr lang="en-US"/>
          </a:p>
        </p:txBody>
      </p:sp>
    </p:spTree>
    <p:extLst>
      <p:ext uri="{BB962C8B-B14F-4D97-AF65-F5344CB8AC3E}">
        <p14:creationId xmlns:p14="http://schemas.microsoft.com/office/powerpoint/2010/main" val="3114251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 </a:t>
            </a:r>
            <a:r>
              <a:rPr lang="en-US" dirty="0" err="1"/>
              <a:t>Radion</a:t>
            </a:r>
            <a:r>
              <a:rPr lang="en-US" dirty="0"/>
              <a:t>, HVT, RS graviton</a:t>
            </a:r>
          </a:p>
          <a:p>
            <a:r>
              <a:rPr lang="en-US" dirty="0"/>
              <a:t>RS = Randall-</a:t>
            </a:r>
            <a:r>
              <a:rPr lang="en-US" dirty="0" err="1"/>
              <a:t>Sundrum</a:t>
            </a:r>
            <a:r>
              <a:rPr lang="en-US" dirty="0"/>
              <a:t>: model that describe the world in terms of a warped-geometry higher dimensional universe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Hashed circled represent direct or effective coupling</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33</a:t>
            </a:fld>
            <a:endParaRPr lang="en-US"/>
          </a:p>
        </p:txBody>
      </p:sp>
    </p:spTree>
    <p:extLst>
      <p:ext uri="{BB962C8B-B14F-4D97-AF65-F5344CB8AC3E}">
        <p14:creationId xmlns:p14="http://schemas.microsoft.com/office/powerpoint/2010/main" val="178286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vector decays into two light vectors</a:t>
            </a:r>
          </a:p>
          <a:p>
            <a:endParaRPr lang="en-US" dirty="0"/>
          </a:p>
          <a:p>
            <a:r>
              <a:rPr lang="en-US" dirty="0"/>
              <a:t>RS </a:t>
            </a:r>
            <a:r>
              <a:rPr lang="en-US" dirty="0" err="1"/>
              <a:t>Radion</a:t>
            </a:r>
            <a:r>
              <a:rPr lang="en-US" dirty="0"/>
              <a:t>, HVT, RS graviton</a:t>
            </a:r>
          </a:p>
          <a:p>
            <a:r>
              <a:rPr lang="en-US" dirty="0"/>
              <a:t>RS = Randall-</a:t>
            </a:r>
            <a:r>
              <a:rPr lang="en-US" dirty="0" err="1"/>
              <a:t>Sundrum</a:t>
            </a:r>
            <a:r>
              <a:rPr lang="en-US" dirty="0"/>
              <a:t>: model that describe the world in terms of a warped-geometry higher dimensional universe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Hashed circled represent direct or effective coupling</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34</a:t>
            </a:fld>
            <a:endParaRPr lang="en-US"/>
          </a:p>
        </p:txBody>
      </p:sp>
    </p:spTree>
    <p:extLst>
      <p:ext uri="{BB962C8B-B14F-4D97-AF65-F5344CB8AC3E}">
        <p14:creationId xmlns:p14="http://schemas.microsoft.com/office/powerpoint/2010/main" val="174367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 </a:t>
            </a:r>
            <a:r>
              <a:rPr lang="en-US" dirty="0" err="1"/>
              <a:t>Radion</a:t>
            </a:r>
            <a:r>
              <a:rPr lang="en-US" dirty="0"/>
              <a:t>, HVT, RS graviton</a:t>
            </a:r>
          </a:p>
          <a:p>
            <a:r>
              <a:rPr lang="en-US" dirty="0"/>
              <a:t>RS = Randall-</a:t>
            </a:r>
            <a:r>
              <a:rPr lang="en-US" dirty="0" err="1"/>
              <a:t>Sundrum</a:t>
            </a:r>
            <a:r>
              <a:rPr lang="en-US" dirty="0"/>
              <a:t>: model that describe the world in terms of a warped-geometry higher dimensional universe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Hashed circled represent direct or effective coupling</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35</a:t>
            </a:fld>
            <a:endParaRPr lang="en-US"/>
          </a:p>
        </p:txBody>
      </p:sp>
    </p:spTree>
    <p:extLst>
      <p:ext uri="{BB962C8B-B14F-4D97-AF65-F5344CB8AC3E}">
        <p14:creationId xmlns:p14="http://schemas.microsoft.com/office/powerpoint/2010/main" val="130771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is best production method for my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two-fold. 1</a:t>
            </a:r>
            <a:r>
              <a:rPr lang="en-US" baseline="30000" dirty="0"/>
              <a:t>st</a:t>
            </a:r>
            <a:r>
              <a:rPr lang="en-US" dirty="0"/>
              <a:t>, small coupling vertices (one with the fewest vertices has better cross section). </a:t>
            </a:r>
            <a:r>
              <a:rPr lang="en-US" dirty="0" err="1"/>
              <a:t>Drell</a:t>
            </a:r>
            <a:r>
              <a:rPr lang="en-US" dirty="0"/>
              <a:t> -Yan at LHC is suppressed because protons have no anti-quarks. So </a:t>
            </a:r>
            <a:r>
              <a:rPr lang="en-US" dirty="0" err="1"/>
              <a:t>drell-yan</a:t>
            </a:r>
            <a:r>
              <a:rPr lang="en-US" dirty="0"/>
              <a:t> has smaller cross section because probability of having gluons and regular quarks is higher than getting anti-quarks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Heavy resonances partially decays </a:t>
            </a:r>
            <a:r>
              <a:rPr lang="en-US" dirty="0" err="1"/>
              <a:t>diboson</a:t>
            </a:r>
            <a:r>
              <a:rPr lang="en-US" dirty="0"/>
              <a:t> resonances (which then decays to leptons)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done by </a:t>
            </a:r>
            <a:r>
              <a:rPr lang="en-US" dirty="0" err="1"/>
              <a:t>ggF</a:t>
            </a:r>
            <a:r>
              <a:rPr lang="en-US" dirty="0"/>
              <a:t>, the </a:t>
            </a:r>
            <a:r>
              <a:rPr lang="en-US" dirty="0" err="1"/>
              <a:t>Drell</a:t>
            </a:r>
            <a:r>
              <a:rPr lang="en-US" dirty="0"/>
              <a:t>-Yan process, or VBF</a:t>
            </a:r>
          </a:p>
          <a:p>
            <a:r>
              <a:rPr lang="en-US" dirty="0"/>
              <a:t>One way we can see GUT is with </a:t>
            </a:r>
            <a:r>
              <a:rPr lang="en-US" dirty="0" err="1"/>
              <a:t>ggF</a:t>
            </a:r>
            <a:endParaRPr lang="en-US" dirty="0"/>
          </a:p>
          <a:p>
            <a:r>
              <a:rPr lang="en-US" dirty="0"/>
              <a:t>VBF has signal created by and decays to bosons – unique to </a:t>
            </a:r>
            <a:r>
              <a:rPr lang="en-US" dirty="0" err="1"/>
              <a:t>dibosons</a:t>
            </a:r>
            <a:r>
              <a:rPr lang="en-US" dirty="0"/>
              <a:t> – if only decays to bosons, we’re in a unique position to see it</a:t>
            </a:r>
          </a:p>
          <a:p>
            <a:r>
              <a:rPr lang="en-US" dirty="0"/>
              <a:t>Hashed circled represent direct or effective coupling</a:t>
            </a:r>
          </a:p>
        </p:txBody>
      </p:sp>
      <p:sp>
        <p:nvSpPr>
          <p:cNvPr id="4" name="Slide Number Placeholder 3"/>
          <p:cNvSpPr>
            <a:spLocks noGrp="1"/>
          </p:cNvSpPr>
          <p:nvPr>
            <p:ph type="sldNum" sz="quarter" idx="5"/>
          </p:nvPr>
        </p:nvSpPr>
        <p:spPr/>
        <p:txBody>
          <a:bodyPr/>
          <a:lstStyle/>
          <a:p>
            <a:fld id="{DCAD430A-9EF4-C443-AA21-F93F68368D2A}" type="slidenum">
              <a:rPr lang="en-US" smtClean="0"/>
              <a:t>36</a:t>
            </a:fld>
            <a:endParaRPr lang="en-US"/>
          </a:p>
        </p:txBody>
      </p:sp>
    </p:spTree>
    <p:extLst>
      <p:ext uri="{BB962C8B-B14F-4D97-AF65-F5344CB8AC3E}">
        <p14:creationId xmlns:p14="http://schemas.microsoft.com/office/powerpoint/2010/main" val="3328279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quarks in the detector</a:t>
            </a:r>
          </a:p>
          <a:p>
            <a:r>
              <a:rPr lang="en-US" dirty="0"/>
              <a:t>Quarks hadronized – because of the nature of the strong force (and confinement) – we can’t observe bare quarks, we can only observe hadrons</a:t>
            </a:r>
          </a:p>
          <a:p>
            <a:r>
              <a:rPr lang="en-US" dirty="0"/>
              <a:t>At the collision point, we do have bare quarks. But then they very quickly start to </a:t>
            </a:r>
            <a:r>
              <a:rPr lang="en-US" dirty="0" err="1"/>
              <a:t>hadonize</a:t>
            </a:r>
            <a:r>
              <a:rPr lang="en-US" dirty="0"/>
              <a:t> and since they are </a:t>
            </a:r>
            <a:r>
              <a:rPr lang="en-US" dirty="0" err="1"/>
              <a:t>energenic</a:t>
            </a:r>
            <a:r>
              <a:rPr lang="en-US" dirty="0"/>
              <a:t> they keep spawning gluons – so we observe this “shower” effect</a:t>
            </a:r>
          </a:p>
          <a:p>
            <a:r>
              <a:rPr lang="en-US" dirty="0"/>
              <a:t>For leptons, we only see charged leptons – so we see a charged track (easy because we just see one track), just tricky because of all of the neutrinos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are leptons clear in signal and why are jets hard? And why do we have jets for hadrons? </a:t>
            </a:r>
          </a:p>
          <a:p>
            <a:endParaRPr lang="en-US" dirty="0"/>
          </a:p>
          <a:p>
            <a:r>
              <a:rPr lang="en-US" dirty="0"/>
              <a:t>0-lep channel: two jets (shouldn’t be too messy) and no tracks (because two neutrinos – not charged so no tracks)</a:t>
            </a:r>
          </a:p>
          <a:p>
            <a:endParaRPr lang="en-US" dirty="0"/>
          </a:p>
          <a:p>
            <a:r>
              <a:rPr lang="en-US" dirty="0"/>
              <a:t>Cone of size 𝑅 contains decay products of particle with mass m</a:t>
            </a:r>
          </a:p>
          <a:p>
            <a:r>
              <a:rPr lang="en-US" dirty="0"/>
              <a:t>ΔR = sqrt((</a:t>
            </a:r>
            <a:r>
              <a:rPr lang="en-US" dirty="0" err="1"/>
              <a:t>Δη</a:t>
            </a:r>
            <a:r>
              <a:rPr lang="en-US" dirty="0"/>
              <a:t>)^2 + (</a:t>
            </a:r>
            <a:r>
              <a:rPr lang="en-US" dirty="0" err="1"/>
              <a:t>Δɸ</a:t>
            </a:r>
            <a:r>
              <a:rPr lang="en-US" dirty="0"/>
              <a:t>)^2))</a:t>
            </a:r>
          </a:p>
        </p:txBody>
      </p:sp>
      <p:sp>
        <p:nvSpPr>
          <p:cNvPr id="4" name="Slide Number Placeholder 3"/>
          <p:cNvSpPr>
            <a:spLocks noGrp="1"/>
          </p:cNvSpPr>
          <p:nvPr>
            <p:ph type="sldNum" sz="quarter" idx="5"/>
          </p:nvPr>
        </p:nvSpPr>
        <p:spPr/>
        <p:txBody>
          <a:bodyPr/>
          <a:lstStyle/>
          <a:p>
            <a:fld id="{DCAD430A-9EF4-C443-AA21-F93F68368D2A}" type="slidenum">
              <a:rPr lang="en-US" smtClean="0"/>
              <a:t>37</a:t>
            </a:fld>
            <a:endParaRPr lang="en-US"/>
          </a:p>
        </p:txBody>
      </p:sp>
    </p:spTree>
    <p:extLst>
      <p:ext uri="{BB962C8B-B14F-4D97-AF65-F5344CB8AC3E}">
        <p14:creationId xmlns:p14="http://schemas.microsoft.com/office/powerpoint/2010/main" val="3579753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physics intent, different types of jets are useful</a:t>
            </a:r>
          </a:p>
          <a:p>
            <a:r>
              <a:rPr lang="en-US" dirty="0"/>
              <a:t>0-lep is boosted region</a:t>
            </a:r>
          </a:p>
          <a:p>
            <a:endParaRPr lang="en-US" dirty="0"/>
          </a:p>
          <a:p>
            <a:r>
              <a:rPr lang="en-US" dirty="0"/>
              <a:t>Small-R jets: R = 0.4 Used for “standard” QCD jets. Jet contain a light quarks/gluons</a:t>
            </a:r>
          </a:p>
          <a:p>
            <a:r>
              <a:rPr lang="en-US" dirty="0"/>
              <a:t>Large-R jets: R = 1.0 Used for boosted topologies. Jet contain hadronically decaying particle W/Z/H/top/X</a:t>
            </a:r>
          </a:p>
        </p:txBody>
      </p:sp>
      <p:sp>
        <p:nvSpPr>
          <p:cNvPr id="4" name="Slide Number Placeholder 3"/>
          <p:cNvSpPr>
            <a:spLocks noGrp="1"/>
          </p:cNvSpPr>
          <p:nvPr>
            <p:ph type="sldNum" sz="quarter" idx="5"/>
          </p:nvPr>
        </p:nvSpPr>
        <p:spPr/>
        <p:txBody>
          <a:bodyPr/>
          <a:lstStyle/>
          <a:p>
            <a:fld id="{DCAD430A-9EF4-C443-AA21-F93F68368D2A}" type="slidenum">
              <a:rPr lang="en-US" smtClean="0"/>
              <a:t>38</a:t>
            </a:fld>
            <a:endParaRPr lang="en-US"/>
          </a:p>
        </p:txBody>
      </p:sp>
    </p:spTree>
    <p:extLst>
      <p:ext uri="{BB962C8B-B14F-4D97-AF65-F5344CB8AC3E}">
        <p14:creationId xmlns:p14="http://schemas.microsoft.com/office/powerpoint/2010/main" val="2753277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 = we’re not sure what boson it was?</a:t>
            </a:r>
          </a:p>
        </p:txBody>
      </p:sp>
      <p:sp>
        <p:nvSpPr>
          <p:cNvPr id="4" name="Slide Number Placeholder 3"/>
          <p:cNvSpPr>
            <a:spLocks noGrp="1"/>
          </p:cNvSpPr>
          <p:nvPr>
            <p:ph type="sldNum" sz="quarter" idx="5"/>
          </p:nvPr>
        </p:nvSpPr>
        <p:spPr/>
        <p:txBody>
          <a:bodyPr/>
          <a:lstStyle/>
          <a:p>
            <a:fld id="{DCAD430A-9EF4-C443-AA21-F93F68368D2A}" type="slidenum">
              <a:rPr lang="en-US" smtClean="0"/>
              <a:t>39</a:t>
            </a:fld>
            <a:endParaRPr lang="en-US"/>
          </a:p>
        </p:txBody>
      </p:sp>
    </p:spTree>
    <p:extLst>
      <p:ext uri="{BB962C8B-B14F-4D97-AF65-F5344CB8AC3E}">
        <p14:creationId xmlns:p14="http://schemas.microsoft.com/office/powerpoint/2010/main" val="1609287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40</a:t>
            </a:fld>
            <a:endParaRPr lang="en-US"/>
          </a:p>
        </p:txBody>
      </p:sp>
    </p:spTree>
    <p:extLst>
      <p:ext uri="{BB962C8B-B14F-4D97-AF65-F5344CB8AC3E}">
        <p14:creationId xmlns:p14="http://schemas.microsoft.com/office/powerpoint/2010/main" val="3492360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physics intent, different types of jets are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LCTopo</a:t>
            </a:r>
            <a:r>
              <a:rPr lang="en-US" dirty="0"/>
              <a:t> essentially just using the calorimeter clusters of energy (no tracking)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PFlow</a:t>
            </a:r>
            <a:r>
              <a:rPr lang="en-US" dirty="0"/>
              <a:t> helps to remove energy from non-matching calorimeter cells, and removing pile-up tracks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UFO is using the TCC inputs AND </a:t>
            </a:r>
            <a:r>
              <a:rPr lang="en-US" dirty="0" err="1"/>
              <a:t>PFlow</a:t>
            </a:r>
            <a:r>
              <a:rPr lang="en-US" dirty="0"/>
              <a:t> inputs</a:t>
            </a:r>
          </a:p>
          <a:p>
            <a:r>
              <a:rPr lang="en-US" dirty="0"/>
              <a:t>-</a:t>
            </a:r>
          </a:p>
          <a:p>
            <a:r>
              <a:rPr lang="en-US" dirty="0"/>
              <a:t>0-lep is boosted region</a:t>
            </a:r>
          </a:p>
          <a:p>
            <a:r>
              <a:rPr lang="en-US" dirty="0"/>
              <a:t>Small-R jets: R = 0.4 Used for “standard” QCD jets. Jet contain a light quarks/gluons</a:t>
            </a:r>
          </a:p>
          <a:p>
            <a:r>
              <a:rPr lang="en-US" dirty="0"/>
              <a:t>Large-R jets: R = 1.0 Used for boosted topologies. Jet contain hadronically decaying particle W/Z/H/top/X</a:t>
            </a:r>
          </a:p>
          <a:p>
            <a:r>
              <a:rPr lang="en-US" dirty="0"/>
              <a:t>To form a topo-cluster: Use a recursive algorithm to combine cells with related energy deposits</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41</a:t>
            </a:fld>
            <a:endParaRPr lang="en-US"/>
          </a:p>
        </p:txBody>
      </p:sp>
    </p:spTree>
    <p:extLst>
      <p:ext uri="{BB962C8B-B14F-4D97-AF65-F5344CB8AC3E}">
        <p14:creationId xmlns:p14="http://schemas.microsoft.com/office/powerpoint/2010/main" val="2493793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was to see if our simulation(MC) matches the data well for each jet collection</a:t>
            </a:r>
          </a:p>
          <a:p>
            <a:r>
              <a:rPr lang="en-US" dirty="0"/>
              <a:t>UFO slightly different behavior, slightly better resolution</a:t>
            </a:r>
          </a:p>
        </p:txBody>
      </p:sp>
      <p:sp>
        <p:nvSpPr>
          <p:cNvPr id="4" name="Slide Number Placeholder 3"/>
          <p:cNvSpPr>
            <a:spLocks noGrp="1"/>
          </p:cNvSpPr>
          <p:nvPr>
            <p:ph type="sldNum" sz="quarter" idx="5"/>
          </p:nvPr>
        </p:nvSpPr>
        <p:spPr/>
        <p:txBody>
          <a:bodyPr/>
          <a:lstStyle/>
          <a:p>
            <a:fld id="{DCAD430A-9EF4-C443-AA21-F93F68368D2A}" type="slidenum">
              <a:rPr lang="en-US" smtClean="0"/>
              <a:t>42</a:t>
            </a:fld>
            <a:endParaRPr lang="en-US"/>
          </a:p>
        </p:txBody>
      </p:sp>
    </p:spTree>
    <p:extLst>
      <p:ext uri="{BB962C8B-B14F-4D97-AF65-F5344CB8AC3E}">
        <p14:creationId xmlns:p14="http://schemas.microsoft.com/office/powerpoint/2010/main" val="379498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big as </a:t>
            </a:r>
            <a:r>
              <a:rPr lang="en-US" dirty="0" err="1"/>
              <a:t>notre</a:t>
            </a:r>
            <a:r>
              <a:rPr lang="en-US" dirty="0"/>
              <a:t> dame and weighs as much as the Eiffel tower</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5</a:t>
            </a:fld>
            <a:endParaRPr lang="en-US"/>
          </a:p>
        </p:txBody>
      </p:sp>
    </p:spTree>
    <p:extLst>
      <p:ext uri="{BB962C8B-B14F-4D97-AF65-F5344CB8AC3E}">
        <p14:creationId xmlns:p14="http://schemas.microsoft.com/office/powerpoint/2010/main" val="567931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applied the jet collections to the SR and CR, and didn’t see any obvious improvements (did this for all relevant kinematic variables)</a:t>
            </a:r>
          </a:p>
          <a:p>
            <a:r>
              <a:rPr lang="en-US" dirty="0"/>
              <a:t>In order to discern which jet collection is better, we looked at the simplified significance to see if there is any improvements</a:t>
            </a:r>
          </a:p>
          <a:p>
            <a:endParaRPr lang="en-US" dirty="0"/>
          </a:p>
          <a:p>
            <a:r>
              <a:rPr lang="en-US" dirty="0"/>
              <a:t>Also compared relevant kinematic variables - transverse momentum, </a:t>
            </a:r>
            <a:r>
              <a:rPr lang="en-US" dirty="0" err="1"/>
              <a:t>dijet</a:t>
            </a:r>
            <a:r>
              <a:rPr lang="en-US" dirty="0"/>
              <a:t> invariant mass, substructure variable, and missing transverse energy </a:t>
            </a:r>
          </a:p>
          <a:p>
            <a:r>
              <a:rPr lang="en-US" dirty="0"/>
              <a:t>Usually you don't want to look at data in signal regions, because you can bias yourself it you happen to see a signal, so ATLAS strongly recommend a "blinding procedure", meaning don't look in the SR until the very very very last step.</a:t>
            </a:r>
          </a:p>
          <a:p>
            <a:r>
              <a:rPr lang="en-US" dirty="0"/>
              <a:t>Control regions are defined as regions which look very similar to the signal region but have some slightly different selection, which is orthogonal to the signal region. In this case the VCR is exactly like the SR, except the boson-tagging requirement is reversed, aka these don't look like signal-like events. So one (of several) use of CR is that you can look at data events/kinematics in the region since it is very similar to the final SR, and since there should be very little signal-like events, you can't bias yourself</a:t>
            </a:r>
          </a:p>
        </p:txBody>
      </p:sp>
      <p:sp>
        <p:nvSpPr>
          <p:cNvPr id="4" name="Slide Number Placeholder 3"/>
          <p:cNvSpPr>
            <a:spLocks noGrp="1"/>
          </p:cNvSpPr>
          <p:nvPr>
            <p:ph type="sldNum" sz="quarter" idx="5"/>
          </p:nvPr>
        </p:nvSpPr>
        <p:spPr/>
        <p:txBody>
          <a:bodyPr/>
          <a:lstStyle/>
          <a:p>
            <a:fld id="{DCAD430A-9EF4-C443-AA21-F93F68368D2A}" type="slidenum">
              <a:rPr lang="en-US" smtClean="0"/>
              <a:t>43</a:t>
            </a:fld>
            <a:endParaRPr lang="en-US"/>
          </a:p>
        </p:txBody>
      </p:sp>
    </p:spTree>
    <p:extLst>
      <p:ext uri="{BB962C8B-B14F-4D97-AF65-F5344CB8AC3E}">
        <p14:creationId xmlns:p14="http://schemas.microsoft.com/office/powerpoint/2010/main" val="3807398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tied to better resolution seen previously</a:t>
            </a:r>
          </a:p>
        </p:txBody>
      </p:sp>
      <p:sp>
        <p:nvSpPr>
          <p:cNvPr id="4" name="Slide Number Placeholder 3"/>
          <p:cNvSpPr>
            <a:spLocks noGrp="1"/>
          </p:cNvSpPr>
          <p:nvPr>
            <p:ph type="sldNum" sz="quarter" idx="5"/>
          </p:nvPr>
        </p:nvSpPr>
        <p:spPr/>
        <p:txBody>
          <a:bodyPr/>
          <a:lstStyle/>
          <a:p>
            <a:fld id="{DCAD430A-9EF4-C443-AA21-F93F68368D2A}" type="slidenum">
              <a:rPr lang="en-US" smtClean="0"/>
              <a:t>44</a:t>
            </a:fld>
            <a:endParaRPr lang="en-US"/>
          </a:p>
        </p:txBody>
      </p:sp>
    </p:spTree>
    <p:extLst>
      <p:ext uri="{BB962C8B-B14F-4D97-AF65-F5344CB8AC3E}">
        <p14:creationId xmlns:p14="http://schemas.microsoft.com/office/powerpoint/2010/main" val="1706712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hope to bring new improvements to the analysis</a:t>
            </a:r>
          </a:p>
        </p:txBody>
      </p:sp>
      <p:sp>
        <p:nvSpPr>
          <p:cNvPr id="4" name="Slide Number Placeholder 3"/>
          <p:cNvSpPr>
            <a:spLocks noGrp="1"/>
          </p:cNvSpPr>
          <p:nvPr>
            <p:ph type="sldNum" sz="quarter" idx="5"/>
          </p:nvPr>
        </p:nvSpPr>
        <p:spPr/>
        <p:txBody>
          <a:bodyPr/>
          <a:lstStyle/>
          <a:p>
            <a:fld id="{DCAD430A-9EF4-C443-AA21-F93F68368D2A}" type="slidenum">
              <a:rPr lang="en-US" smtClean="0"/>
              <a:t>45</a:t>
            </a:fld>
            <a:endParaRPr lang="en-US"/>
          </a:p>
        </p:txBody>
      </p:sp>
    </p:spTree>
    <p:extLst>
      <p:ext uri="{BB962C8B-B14F-4D97-AF65-F5344CB8AC3E}">
        <p14:creationId xmlns:p14="http://schemas.microsoft.com/office/powerpoint/2010/main" val="159041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Exclusion limits plots</a:t>
            </a:r>
          </a:p>
          <a:p>
            <a:r>
              <a:rPr lang="en-US" dirty="0"/>
              <a:t>Production rate – higher the value the more you will produce</a:t>
            </a:r>
          </a:p>
          <a:p>
            <a:r>
              <a:rPr lang="en-US" dirty="0"/>
              <a:t>At 4 TEV we don’t have enough data to exclude the signal existing at that point</a:t>
            </a:r>
          </a:p>
          <a:p>
            <a:r>
              <a:rPr lang="en-US" dirty="0"/>
              <a:t>We hope this helps improve these previous results</a:t>
            </a:r>
          </a:p>
          <a:p>
            <a:endParaRPr lang="en-US" dirty="0"/>
          </a:p>
          <a:p>
            <a:r>
              <a:rPr lang="en-US" dirty="0"/>
              <a:t>The larger the cross section – the more likely we are to observe it</a:t>
            </a:r>
          </a:p>
          <a:p>
            <a:r>
              <a:rPr lang="en-US" dirty="0"/>
              <a:t>We want our signal to have a higher cross section than what we see – we are more likely to see it</a:t>
            </a:r>
          </a:p>
          <a:p>
            <a:r>
              <a:rPr lang="en-US" dirty="0"/>
              <a:t>If our signal cross section is smaller then our data, it will just be lost in the noise</a:t>
            </a:r>
          </a:p>
        </p:txBody>
      </p:sp>
      <p:sp>
        <p:nvSpPr>
          <p:cNvPr id="4" name="Slide Number Placeholder 3"/>
          <p:cNvSpPr>
            <a:spLocks noGrp="1"/>
          </p:cNvSpPr>
          <p:nvPr>
            <p:ph type="sldNum" sz="quarter" idx="5"/>
          </p:nvPr>
        </p:nvSpPr>
        <p:spPr/>
        <p:txBody>
          <a:bodyPr/>
          <a:lstStyle/>
          <a:p>
            <a:fld id="{DCAD430A-9EF4-C443-AA21-F93F68368D2A}" type="slidenum">
              <a:rPr lang="en-US" smtClean="0"/>
              <a:t>46</a:t>
            </a:fld>
            <a:endParaRPr lang="en-US"/>
          </a:p>
        </p:txBody>
      </p:sp>
    </p:spTree>
    <p:extLst>
      <p:ext uri="{BB962C8B-B14F-4D97-AF65-F5344CB8AC3E}">
        <p14:creationId xmlns:p14="http://schemas.microsoft.com/office/powerpoint/2010/main" val="2363485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analyzer: I will be producing all Data/MC comparison plots for the paper (and any studies that need to be done for this channel)</a:t>
            </a:r>
          </a:p>
        </p:txBody>
      </p:sp>
      <p:sp>
        <p:nvSpPr>
          <p:cNvPr id="4" name="Slide Number Placeholder 3"/>
          <p:cNvSpPr>
            <a:spLocks noGrp="1"/>
          </p:cNvSpPr>
          <p:nvPr>
            <p:ph type="sldNum" sz="quarter" idx="5"/>
          </p:nvPr>
        </p:nvSpPr>
        <p:spPr/>
        <p:txBody>
          <a:bodyPr/>
          <a:lstStyle/>
          <a:p>
            <a:fld id="{DCAD430A-9EF4-C443-AA21-F93F68368D2A}" type="slidenum">
              <a:rPr lang="en-US" smtClean="0"/>
              <a:t>47</a:t>
            </a:fld>
            <a:endParaRPr lang="en-US"/>
          </a:p>
        </p:txBody>
      </p:sp>
    </p:spTree>
    <p:extLst>
      <p:ext uri="{BB962C8B-B14F-4D97-AF65-F5344CB8AC3E}">
        <p14:creationId xmlns:p14="http://schemas.microsoft.com/office/powerpoint/2010/main" val="2251483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Coupling constant measured the strength of the interaction</a:t>
            </a:r>
          </a:p>
          <a:p>
            <a:r>
              <a:rPr lang="en-US" dirty="0"/>
              <a:t>Think about how weak gravity is compared to EM</a:t>
            </a:r>
          </a:p>
          <a:p>
            <a:r>
              <a:rPr lang="en-US" dirty="0"/>
              <a:t>This constant depends on energy (mass)</a:t>
            </a:r>
          </a:p>
          <a:p>
            <a:endParaRPr lang="en-US" dirty="0"/>
          </a:p>
          <a:p>
            <a:r>
              <a:rPr lang="en-US" dirty="0"/>
              <a:t>When the coupling constants meet (merge) that means they are the same force</a:t>
            </a:r>
          </a:p>
        </p:txBody>
      </p:sp>
      <p:sp>
        <p:nvSpPr>
          <p:cNvPr id="4" name="Slide Number Placeholder 3"/>
          <p:cNvSpPr>
            <a:spLocks noGrp="1"/>
          </p:cNvSpPr>
          <p:nvPr>
            <p:ph type="sldNum" sz="quarter" idx="5"/>
          </p:nvPr>
        </p:nvSpPr>
        <p:spPr/>
        <p:txBody>
          <a:bodyPr/>
          <a:lstStyle/>
          <a:p>
            <a:fld id="{DCAD430A-9EF4-C443-AA21-F93F68368D2A}" type="slidenum">
              <a:rPr lang="en-US" smtClean="0"/>
              <a:t>50</a:t>
            </a:fld>
            <a:endParaRPr lang="en-US"/>
          </a:p>
        </p:txBody>
      </p:sp>
    </p:spTree>
    <p:extLst>
      <p:ext uri="{BB962C8B-B14F-4D97-AF65-F5344CB8AC3E}">
        <p14:creationId xmlns:p14="http://schemas.microsoft.com/office/powerpoint/2010/main" val="682258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51</a:t>
            </a:fld>
            <a:endParaRPr lang="en-US"/>
          </a:p>
        </p:txBody>
      </p:sp>
    </p:spTree>
    <p:extLst>
      <p:ext uri="{BB962C8B-B14F-4D97-AF65-F5344CB8AC3E}">
        <p14:creationId xmlns:p14="http://schemas.microsoft.com/office/powerpoint/2010/main" val="3442418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55</a:t>
            </a:fld>
            <a:endParaRPr lang="en-US"/>
          </a:p>
        </p:txBody>
      </p:sp>
    </p:spTree>
    <p:extLst>
      <p:ext uri="{BB962C8B-B14F-4D97-AF65-F5344CB8AC3E}">
        <p14:creationId xmlns:p14="http://schemas.microsoft.com/office/powerpoint/2010/main" val="343732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56</a:t>
            </a:fld>
            <a:endParaRPr lang="en-US"/>
          </a:p>
        </p:txBody>
      </p:sp>
    </p:spTree>
    <p:extLst>
      <p:ext uri="{BB962C8B-B14F-4D97-AF65-F5344CB8AC3E}">
        <p14:creationId xmlns:p14="http://schemas.microsoft.com/office/powerpoint/2010/main" val="2985728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57</a:t>
            </a:fld>
            <a:endParaRPr lang="en-US"/>
          </a:p>
        </p:txBody>
      </p:sp>
    </p:spTree>
    <p:extLst>
      <p:ext uri="{BB962C8B-B14F-4D97-AF65-F5344CB8AC3E}">
        <p14:creationId xmlns:p14="http://schemas.microsoft.com/office/powerpoint/2010/main" val="3201469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Among the questions listed, my work has the potential to help these two questions</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6</a:t>
            </a:fld>
            <a:endParaRPr lang="en-US"/>
          </a:p>
        </p:txBody>
      </p:sp>
    </p:spTree>
    <p:extLst>
      <p:ext uri="{BB962C8B-B14F-4D97-AF65-F5344CB8AC3E}">
        <p14:creationId xmlns:p14="http://schemas.microsoft.com/office/powerpoint/2010/main" val="1673379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58</a:t>
            </a:fld>
            <a:endParaRPr lang="en-US"/>
          </a:p>
        </p:txBody>
      </p:sp>
    </p:spTree>
    <p:extLst>
      <p:ext uri="{BB962C8B-B14F-4D97-AF65-F5344CB8AC3E}">
        <p14:creationId xmlns:p14="http://schemas.microsoft.com/office/powerpoint/2010/main" val="38581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significance implying a better statistical power to observe such a signal</a:t>
            </a:r>
          </a:p>
        </p:txBody>
      </p:sp>
      <p:sp>
        <p:nvSpPr>
          <p:cNvPr id="4" name="Slide Number Placeholder 3"/>
          <p:cNvSpPr>
            <a:spLocks noGrp="1"/>
          </p:cNvSpPr>
          <p:nvPr>
            <p:ph type="sldNum" sz="quarter" idx="5"/>
          </p:nvPr>
        </p:nvSpPr>
        <p:spPr/>
        <p:txBody>
          <a:bodyPr/>
          <a:lstStyle/>
          <a:p>
            <a:fld id="{DCAD430A-9EF4-C443-AA21-F93F68368D2A}" type="slidenum">
              <a:rPr lang="en-US" smtClean="0"/>
              <a:t>59</a:t>
            </a:fld>
            <a:endParaRPr lang="en-US"/>
          </a:p>
        </p:txBody>
      </p:sp>
    </p:spTree>
    <p:extLst>
      <p:ext uri="{BB962C8B-B14F-4D97-AF65-F5344CB8AC3E}">
        <p14:creationId xmlns:p14="http://schemas.microsoft.com/office/powerpoint/2010/main" val="993116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60</a:t>
            </a:fld>
            <a:endParaRPr lang="en-US"/>
          </a:p>
        </p:txBody>
      </p:sp>
    </p:spTree>
    <p:extLst>
      <p:ext uri="{BB962C8B-B14F-4D97-AF65-F5344CB8AC3E}">
        <p14:creationId xmlns:p14="http://schemas.microsoft.com/office/powerpoint/2010/main" val="1148908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graviton was originally coined in 1934 by Soviet physicists </a:t>
            </a:r>
            <a:r>
              <a:rPr lang="en-US" sz="1200" b="0" i="0" kern="1200" dirty="0" err="1">
                <a:solidFill>
                  <a:schemeClr val="tx1"/>
                </a:solidFill>
                <a:effectLst/>
                <a:latin typeface="+mn-lt"/>
                <a:ea typeface="+mn-ea"/>
                <a:cs typeface="+mn-cs"/>
              </a:rPr>
              <a:t>Dmitrii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Blokhintsev</a:t>
            </a:r>
            <a:r>
              <a:rPr lang="en-US" sz="1200" b="0" i="0" kern="1200" dirty="0">
                <a:solidFill>
                  <a:schemeClr val="tx1"/>
                </a:solidFill>
                <a:effectLst/>
                <a:latin typeface="+mn-lt"/>
                <a:ea typeface="+mn-ea"/>
                <a:cs typeface="+mn-cs"/>
              </a:rPr>
              <a:t> and F.M. </a:t>
            </a:r>
            <a:r>
              <a:rPr lang="en-US" sz="1200" b="0" i="0" kern="1200" dirty="0" err="1">
                <a:solidFill>
                  <a:schemeClr val="tx1"/>
                </a:solidFill>
                <a:effectLst/>
                <a:latin typeface="+mn-lt"/>
                <a:ea typeface="+mn-ea"/>
                <a:cs typeface="+mn-cs"/>
              </a:rPr>
              <a:t>Gal'Perini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AD430A-9EF4-C443-AA21-F93F68368D2A}" type="slidenum">
              <a:rPr lang="en-US" smtClean="0"/>
              <a:t>61</a:t>
            </a:fld>
            <a:endParaRPr lang="en-US"/>
          </a:p>
        </p:txBody>
      </p:sp>
    </p:spTree>
    <p:extLst>
      <p:ext uri="{BB962C8B-B14F-4D97-AF65-F5344CB8AC3E}">
        <p14:creationId xmlns:p14="http://schemas.microsoft.com/office/powerpoint/2010/main" val="2766737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62</a:t>
            </a:fld>
            <a:endParaRPr lang="en-US"/>
          </a:p>
        </p:txBody>
      </p:sp>
    </p:spTree>
    <p:extLst>
      <p:ext uri="{BB962C8B-B14F-4D97-AF65-F5344CB8AC3E}">
        <p14:creationId xmlns:p14="http://schemas.microsoft.com/office/powerpoint/2010/main" val="266145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us to be able to detect new physics in the ATLAS detector (which is a rare process - showing up as a small signal, or "bump", in our data), we want to minimize the background while maximizing the signal making it easier </a:t>
            </a:r>
            <a:r>
              <a:rPr lang="en-US" dirty="0" err="1"/>
              <a:t>fo</a:t>
            </a:r>
            <a:r>
              <a:rPr lang="en-US" dirty="0"/>
              <a:t> us to identify. We have several variables that describe an event or collision in the detector, and the signal would have a subtly different distribution in these variables to the background (which sometimes have to be teased out). Thus, </a:t>
            </a:r>
            <a:r>
              <a:rPr lang="en-US" dirty="0" err="1"/>
              <a:t>optimising</a:t>
            </a:r>
            <a:r>
              <a:rPr lang="en-US" dirty="0"/>
              <a:t> the selection of events which have certain restrictions (i.e. cuts) to some variables, could enhance the number of signal events selected compared to the background.</a:t>
            </a:r>
          </a:p>
        </p:txBody>
      </p:sp>
      <p:sp>
        <p:nvSpPr>
          <p:cNvPr id="4" name="Slide Number Placeholder 3"/>
          <p:cNvSpPr>
            <a:spLocks noGrp="1"/>
          </p:cNvSpPr>
          <p:nvPr>
            <p:ph type="sldNum" sz="quarter" idx="5"/>
          </p:nvPr>
        </p:nvSpPr>
        <p:spPr/>
        <p:txBody>
          <a:bodyPr/>
          <a:lstStyle/>
          <a:p>
            <a:fld id="{DCAD430A-9EF4-C443-AA21-F93F68368D2A}" type="slidenum">
              <a:rPr lang="en-US" smtClean="0"/>
              <a:t>7</a:t>
            </a:fld>
            <a:endParaRPr lang="en-US"/>
          </a:p>
        </p:txBody>
      </p:sp>
    </p:spTree>
    <p:extLst>
      <p:ext uri="{BB962C8B-B14F-4D97-AF65-F5344CB8AC3E}">
        <p14:creationId xmlns:p14="http://schemas.microsoft.com/office/powerpoint/2010/main" val="411852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CxAOD</a:t>
            </a:r>
            <a:r>
              <a:rPr lang="en-US" dirty="0"/>
              <a:t> Reader Framework </a:t>
            </a:r>
          </a:p>
          <a:p>
            <a:pPr lvl="1"/>
            <a:r>
              <a:rPr lang="en-US" dirty="0"/>
              <a:t>ROOT </a:t>
            </a:r>
            <a:r>
              <a:rPr lang="en-US" dirty="0" err="1"/>
              <a:t>ntuple</a:t>
            </a:r>
            <a:r>
              <a:rPr lang="en-US" dirty="0"/>
              <a:t> production</a:t>
            </a:r>
          </a:p>
          <a:p>
            <a:pPr lvl="2"/>
            <a:r>
              <a:rPr lang="en-US" dirty="0">
                <a:hlinkClick r:id="rId3"/>
              </a:rPr>
              <a:t>https://gitlab.cern.ch/CxAODFramework/CxAODReader_VVSemileptonic/-/tree/dev-hinds</a:t>
            </a:r>
            <a:r>
              <a:rPr lang="en-US" dirty="0"/>
              <a:t> </a:t>
            </a:r>
          </a:p>
          <a:p>
            <a:pPr lvl="1"/>
            <a:r>
              <a:rPr lang="en-US" dirty="0"/>
              <a:t>Used to produce VV and VH samples for analysis (precursor to project)</a:t>
            </a:r>
          </a:p>
          <a:p>
            <a:endParaRPr lang="en-US" dirty="0"/>
          </a:p>
          <a:p>
            <a:endParaRPr lang="en-US" dirty="0"/>
          </a:p>
          <a:p>
            <a:r>
              <a:rPr lang="en-US" dirty="0"/>
              <a:t>In order for us to be able to detect new physics in the ATLAS detector (which is a rare process - showing up as a small signal, or "bump", in our data), we want to minimize the background while maximizing the signal making it easier </a:t>
            </a:r>
            <a:r>
              <a:rPr lang="en-US" dirty="0" err="1"/>
              <a:t>fo</a:t>
            </a:r>
            <a:r>
              <a:rPr lang="en-US" dirty="0"/>
              <a:t> us to identify. We have several variables that describe an event or collision in the detector, and the signal would have a subtly different distribution in these variables to the background (which sometimes have to be teased out). Thus, </a:t>
            </a:r>
            <a:r>
              <a:rPr lang="en-US" dirty="0" err="1"/>
              <a:t>optimising</a:t>
            </a:r>
            <a:r>
              <a:rPr lang="en-US" dirty="0"/>
              <a:t> the selection of events which have certain restrictions (i.e. cuts) to some variables, could enhance the number of signal events selected compared to the background.</a:t>
            </a:r>
          </a:p>
        </p:txBody>
      </p:sp>
      <p:sp>
        <p:nvSpPr>
          <p:cNvPr id="4" name="Slide Number Placeholder 3"/>
          <p:cNvSpPr>
            <a:spLocks noGrp="1"/>
          </p:cNvSpPr>
          <p:nvPr>
            <p:ph type="sldNum" sz="quarter" idx="5"/>
          </p:nvPr>
        </p:nvSpPr>
        <p:spPr/>
        <p:txBody>
          <a:bodyPr/>
          <a:lstStyle/>
          <a:p>
            <a:fld id="{DCAD430A-9EF4-C443-AA21-F93F68368D2A}" type="slidenum">
              <a:rPr lang="en-US" smtClean="0"/>
              <a:t>8</a:t>
            </a:fld>
            <a:endParaRPr lang="en-US"/>
          </a:p>
        </p:txBody>
      </p:sp>
    </p:spTree>
    <p:extLst>
      <p:ext uri="{BB962C8B-B14F-4D97-AF65-F5344CB8AC3E}">
        <p14:creationId xmlns:p14="http://schemas.microsoft.com/office/powerpoint/2010/main" val="88237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us to be able to detect new physics in the ATLAS detector (which is a rare process - showing up as a small signal, or "bump", in our data), we want to minimize the background while maximizing the signal making it easier </a:t>
            </a:r>
            <a:r>
              <a:rPr lang="en-US" dirty="0" err="1"/>
              <a:t>fo</a:t>
            </a:r>
            <a:r>
              <a:rPr lang="en-US" dirty="0"/>
              <a:t> us to identify. We have several variables that describe an event or collision in the detector, and the signal would have a subtly different distribution in these variables to the background (which sometimes have to be teased out). Thus, </a:t>
            </a:r>
            <a:r>
              <a:rPr lang="en-US" dirty="0" err="1"/>
              <a:t>optimising</a:t>
            </a:r>
            <a:r>
              <a:rPr lang="en-US" dirty="0"/>
              <a:t> the selection of events which have certain restrictions (i.e. cuts) to some variables, could enhance the number of signal events selected compared to the background.</a:t>
            </a:r>
          </a:p>
        </p:txBody>
      </p:sp>
      <p:sp>
        <p:nvSpPr>
          <p:cNvPr id="4" name="Slide Number Placeholder 3"/>
          <p:cNvSpPr>
            <a:spLocks noGrp="1"/>
          </p:cNvSpPr>
          <p:nvPr>
            <p:ph type="sldNum" sz="quarter" idx="5"/>
          </p:nvPr>
        </p:nvSpPr>
        <p:spPr/>
        <p:txBody>
          <a:bodyPr/>
          <a:lstStyle/>
          <a:p>
            <a:fld id="{DCAD430A-9EF4-C443-AA21-F93F68368D2A}" type="slidenum">
              <a:rPr lang="en-US" smtClean="0"/>
              <a:t>9</a:t>
            </a:fld>
            <a:endParaRPr lang="en-US"/>
          </a:p>
        </p:txBody>
      </p:sp>
    </p:spTree>
    <p:extLst>
      <p:ext uri="{BB962C8B-B14F-4D97-AF65-F5344CB8AC3E}">
        <p14:creationId xmlns:p14="http://schemas.microsoft.com/office/powerpoint/2010/main" val="31039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us to be able to detect new physics in the ATLAS detector (which is a rare process - showing up as a small signal, or "bump", in our data), we want to minimize the background while maximizing the signal making it easier </a:t>
            </a:r>
            <a:r>
              <a:rPr lang="en-US" dirty="0" err="1"/>
              <a:t>fo</a:t>
            </a:r>
            <a:r>
              <a:rPr lang="en-US" dirty="0"/>
              <a:t> us to identify. We have several variables that describe an event or collision in the detector, and the signal would have a subtly different distribution in these variables to the background (which sometimes have to be teased out). Thus, </a:t>
            </a:r>
            <a:r>
              <a:rPr lang="en-US" dirty="0" err="1"/>
              <a:t>optimising</a:t>
            </a:r>
            <a:r>
              <a:rPr lang="en-US" dirty="0"/>
              <a:t> the selection of events which have certain restrictions (i.e. cuts) to some variables, could enhance the number of signal events selected compared to the background.</a:t>
            </a:r>
          </a:p>
        </p:txBody>
      </p:sp>
      <p:sp>
        <p:nvSpPr>
          <p:cNvPr id="4" name="Slide Number Placeholder 3"/>
          <p:cNvSpPr>
            <a:spLocks noGrp="1"/>
          </p:cNvSpPr>
          <p:nvPr>
            <p:ph type="sldNum" sz="quarter" idx="5"/>
          </p:nvPr>
        </p:nvSpPr>
        <p:spPr/>
        <p:txBody>
          <a:bodyPr/>
          <a:lstStyle/>
          <a:p>
            <a:fld id="{DCAD430A-9EF4-C443-AA21-F93F68368D2A}" type="slidenum">
              <a:rPr lang="en-US" smtClean="0"/>
              <a:t>10</a:t>
            </a:fld>
            <a:endParaRPr lang="en-US"/>
          </a:p>
        </p:txBody>
      </p:sp>
    </p:spTree>
    <p:extLst>
      <p:ext uri="{BB962C8B-B14F-4D97-AF65-F5344CB8AC3E}">
        <p14:creationId xmlns:p14="http://schemas.microsoft.com/office/powerpoint/2010/main" val="2566112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big as </a:t>
            </a:r>
            <a:r>
              <a:rPr lang="en-US" dirty="0" err="1"/>
              <a:t>notre</a:t>
            </a:r>
            <a:r>
              <a:rPr lang="en-US" dirty="0"/>
              <a:t> dame and weighs as much as the Eiffel tower</a:t>
            </a:r>
          </a:p>
          <a:p>
            <a:endParaRPr lang="en-US" dirty="0"/>
          </a:p>
        </p:txBody>
      </p:sp>
      <p:sp>
        <p:nvSpPr>
          <p:cNvPr id="4" name="Slide Number Placeholder 3"/>
          <p:cNvSpPr>
            <a:spLocks noGrp="1"/>
          </p:cNvSpPr>
          <p:nvPr>
            <p:ph type="sldNum" sz="quarter" idx="5"/>
          </p:nvPr>
        </p:nvSpPr>
        <p:spPr/>
        <p:txBody>
          <a:bodyPr/>
          <a:lstStyle/>
          <a:p>
            <a:fld id="{DCAD430A-9EF4-C443-AA21-F93F68368D2A}" type="slidenum">
              <a:rPr lang="en-US" smtClean="0"/>
              <a:t>19</a:t>
            </a:fld>
            <a:endParaRPr lang="en-US"/>
          </a:p>
        </p:txBody>
      </p:sp>
    </p:spTree>
    <p:extLst>
      <p:ext uri="{BB962C8B-B14F-4D97-AF65-F5344CB8AC3E}">
        <p14:creationId xmlns:p14="http://schemas.microsoft.com/office/powerpoint/2010/main" val="132168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296631"/>
            <a:ext cx="7772400" cy="976474"/>
          </a:xfrm>
          <a:prstGeom prst="rect">
            <a:avLst/>
          </a:prstGeom>
        </p:spPr>
        <p:txBody>
          <a:bodyPr>
            <a:normAutofit/>
          </a:bodyPr>
          <a:lstStyle>
            <a:lvl1pPr algn="l">
              <a:defRPr sz="2700" b="0" i="0" baseline="0">
                <a:ln>
                  <a:noFill/>
                </a:ln>
                <a:solidFill>
                  <a:srgbClr val="18453B"/>
                </a:solidFill>
                <a:latin typeface="Gotham-Bold"/>
                <a:cs typeface="Gotham-Bold"/>
              </a:defRPr>
            </a:lvl1pPr>
          </a:lstStyle>
          <a:p>
            <a:r>
              <a:rPr lang="en-US" dirty="0"/>
              <a:t>Presentation Title</a:t>
            </a:r>
          </a:p>
        </p:txBody>
      </p:sp>
      <p:sp>
        <p:nvSpPr>
          <p:cNvPr id="3" name="Subtitle 2"/>
          <p:cNvSpPr>
            <a:spLocks noGrp="1"/>
          </p:cNvSpPr>
          <p:nvPr>
            <p:ph type="subTitle" idx="1"/>
          </p:nvPr>
        </p:nvSpPr>
        <p:spPr>
          <a:xfrm>
            <a:off x="685800" y="2273105"/>
            <a:ext cx="7772400" cy="1576767"/>
          </a:xfrm>
          <a:prstGeom prst="rect">
            <a:avLst/>
          </a:prstGeom>
        </p:spPr>
        <p:txBody>
          <a:bodyPr anchor="t">
            <a:normAutofit/>
          </a:bodyPr>
          <a:lstStyle>
            <a:lvl1pPr marL="0" indent="0" algn="l">
              <a:buNone/>
              <a:defRPr sz="1800" b="0" i="0">
                <a:solidFill>
                  <a:schemeClr val="tx1">
                    <a:lumMod val="65000"/>
                    <a:lumOff val="35000"/>
                  </a:schemeClr>
                </a:solidFill>
                <a:latin typeface="Gotham Book"/>
                <a:cs typeface="Gotham Book"/>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AACF529-12E0-E24A-BFEE-408E7E1B783E}" type="datetime1">
              <a:rPr lang="en-US" smtClean="0"/>
              <a:t>4/25/22</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J. Hinds                         |                             April 2022</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205D934E-3E61-264D-8682-F58928E18B8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936455"/>
            <a:ext cx="8229600" cy="360175"/>
          </a:xfrm>
          <a:prstGeom prst="rect">
            <a:avLst/>
          </a:prstGeom>
        </p:spPr>
        <p:txBody>
          <a:bodyPr>
            <a:normAutofit/>
          </a:bodyPr>
          <a:lstStyle>
            <a:lvl1pPr algn="l">
              <a:defRPr sz="2700" b="0" i="0" baseline="0">
                <a:solidFill>
                  <a:srgbClr val="18453B"/>
                </a:solidFill>
                <a:latin typeface="Gotham-Bold"/>
                <a:cs typeface="Gotham-Bold"/>
              </a:defRPr>
            </a:lvl1pPr>
          </a:lstStyle>
          <a:p>
            <a:r>
              <a:rPr lang="en-US" dirty="0"/>
              <a:t>1 column</a:t>
            </a:r>
          </a:p>
        </p:txBody>
      </p:sp>
      <p:sp>
        <p:nvSpPr>
          <p:cNvPr id="3" name="Content Placeholder 2"/>
          <p:cNvSpPr>
            <a:spLocks noGrp="1"/>
          </p:cNvSpPr>
          <p:nvPr>
            <p:ph idx="1"/>
          </p:nvPr>
        </p:nvSpPr>
        <p:spPr>
          <a:xfrm>
            <a:off x="457200" y="1544752"/>
            <a:ext cx="8229600" cy="3049871"/>
          </a:xfrm>
          <a:prstGeom prst="rect">
            <a:avLst/>
          </a:prstGeom>
        </p:spPr>
        <p:txBody>
          <a:bodyPr/>
          <a:lstStyle>
            <a:lvl1pPr>
              <a:buClr>
                <a:srgbClr val="18453B"/>
              </a:buClr>
              <a:buFont typeface="Arial"/>
              <a:buChar char="•"/>
              <a:defRPr sz="2100" b="0" i="0">
                <a:solidFill>
                  <a:srgbClr val="595959"/>
                </a:solidFill>
                <a:latin typeface="Gotham Book"/>
                <a:cs typeface="Gotham Book"/>
              </a:defRPr>
            </a:lvl1pPr>
            <a:lvl2pPr>
              <a:buClr>
                <a:schemeClr val="tx1">
                  <a:lumMod val="75000"/>
                  <a:lumOff val="25000"/>
                </a:schemeClr>
              </a:buClr>
              <a:buSzPct val="85000"/>
              <a:buFont typeface="Arial"/>
              <a:buChar char="•"/>
              <a:defRPr sz="1800" b="0" i="0">
                <a:solidFill>
                  <a:srgbClr val="595959"/>
                </a:solidFill>
                <a:latin typeface="Gotham Book"/>
                <a:cs typeface="Gotham Book"/>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9BD578D-18DE-9C49-B8EB-86FFDB1709D5}" type="datetime1">
              <a:rPr lang="en-US" smtClean="0"/>
              <a:t>4/25/22</a:t>
            </a:fld>
            <a:endParaRPr lang="en-US"/>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J. Hinds                         |                             April 2022</a:t>
            </a:r>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0B4461CB-4CA9-2A43-A3FA-624E1DA485A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52366"/>
            <a:ext cx="8229600" cy="656319"/>
          </a:xfrm>
          <a:prstGeom prst="rect">
            <a:avLst/>
          </a:prstGeom>
        </p:spPr>
        <p:txBody>
          <a:bodyPr>
            <a:normAutofit/>
          </a:bodyPr>
          <a:lstStyle>
            <a:lvl1pPr algn="l">
              <a:defRPr sz="2700" b="0" i="0" baseline="0">
                <a:solidFill>
                  <a:srgbClr val="18453B"/>
                </a:solidFill>
                <a:latin typeface="Gotham-Bold"/>
                <a:cs typeface="Gotham-Bold"/>
              </a:defRPr>
            </a:lvl1pPr>
          </a:lstStyle>
          <a:p>
            <a:r>
              <a:rPr lang="en-US" dirty="0"/>
              <a:t>2 columns</a:t>
            </a:r>
          </a:p>
        </p:txBody>
      </p:sp>
      <p:sp>
        <p:nvSpPr>
          <p:cNvPr id="3" name="Content Placeholder 2"/>
          <p:cNvSpPr>
            <a:spLocks noGrp="1"/>
          </p:cNvSpPr>
          <p:nvPr>
            <p:ph idx="1"/>
          </p:nvPr>
        </p:nvSpPr>
        <p:spPr>
          <a:xfrm>
            <a:off x="457200" y="1544751"/>
            <a:ext cx="3950704" cy="3222512"/>
          </a:xfrm>
          <a:prstGeom prst="rect">
            <a:avLst/>
          </a:prstGeom>
        </p:spPr>
        <p:txBody>
          <a:bodyPr/>
          <a:lstStyle>
            <a:lvl1pPr>
              <a:buClr>
                <a:schemeClr val="tx1">
                  <a:lumMod val="75000"/>
                  <a:lumOff val="25000"/>
                </a:schemeClr>
              </a:buClr>
              <a:buFont typeface="Arial"/>
              <a:buChar char="•"/>
              <a:defRPr sz="21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1800" b="0" i="0">
                <a:solidFill>
                  <a:schemeClr val="tx1">
                    <a:lumMod val="65000"/>
                    <a:lumOff val="35000"/>
                  </a:schemeClr>
                </a:solidFill>
                <a:latin typeface="Gotham Book"/>
                <a:cs typeface="Gotham Book"/>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E08E6352-8687-7C43-B5EC-95BDFFB280E8}" type="datetime1">
              <a:rPr lang="en-US" smtClean="0"/>
              <a:t>4/25/22</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J. Hinds                         |                             April 2022</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599938D-0427-3542-974E-F7CD887B3868}" type="slidenum">
              <a:rPr lang="en-US"/>
              <a:pPr>
                <a:defRPr/>
              </a:pPr>
              <a:t>‹#›</a:t>
            </a:fld>
            <a:endParaRPr lang="en-US"/>
          </a:p>
        </p:txBody>
      </p:sp>
      <p:sp>
        <p:nvSpPr>
          <p:cNvPr id="8" name="Content Placeholder 2"/>
          <p:cNvSpPr>
            <a:spLocks noGrp="1"/>
          </p:cNvSpPr>
          <p:nvPr>
            <p:ph idx="13"/>
          </p:nvPr>
        </p:nvSpPr>
        <p:spPr>
          <a:xfrm>
            <a:off x="4736096" y="1544751"/>
            <a:ext cx="3950704" cy="3222512"/>
          </a:xfrm>
          <a:prstGeom prst="rect">
            <a:avLst/>
          </a:prstGeom>
        </p:spPr>
        <p:txBody>
          <a:bodyPr/>
          <a:lstStyle>
            <a:lvl1pPr>
              <a:buClr>
                <a:schemeClr val="tx1">
                  <a:lumMod val="75000"/>
                  <a:lumOff val="25000"/>
                </a:schemeClr>
              </a:buClr>
              <a:buFont typeface="Wingdings" charset="2"/>
              <a:buChar char="§"/>
              <a:defRPr sz="21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1800" b="0" i="0">
                <a:solidFill>
                  <a:schemeClr val="tx1">
                    <a:lumMod val="65000"/>
                    <a:lumOff val="35000"/>
                  </a:schemeClr>
                </a:solidFill>
                <a:latin typeface="Gotham Book"/>
                <a:cs typeface="Gotham Book"/>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32405"/>
            <a:ext cx="8229600" cy="616299"/>
          </a:xfrm>
          <a:prstGeom prst="rect">
            <a:avLst/>
          </a:prstGeom>
        </p:spPr>
        <p:txBody>
          <a:bodyPr>
            <a:normAutofit/>
          </a:bodyPr>
          <a:lstStyle>
            <a:lvl1pPr algn="l">
              <a:defRPr sz="2700" b="0" i="0">
                <a:solidFill>
                  <a:srgbClr val="18453B"/>
                </a:solidFill>
                <a:latin typeface="Gotham-Bold"/>
                <a:cs typeface="Gotham-Bold"/>
              </a:defRPr>
            </a:lvl1pPr>
          </a:lstStyle>
          <a:p>
            <a:r>
              <a:rPr lang="en-US" dirty="0"/>
              <a:t>1 column, no bullets</a:t>
            </a:r>
          </a:p>
        </p:txBody>
      </p:sp>
      <p:sp>
        <p:nvSpPr>
          <p:cNvPr id="3" name="Content Placeholder 2"/>
          <p:cNvSpPr>
            <a:spLocks noGrp="1"/>
          </p:cNvSpPr>
          <p:nvPr>
            <p:ph idx="1"/>
          </p:nvPr>
        </p:nvSpPr>
        <p:spPr>
          <a:xfrm>
            <a:off x="457200" y="1560759"/>
            <a:ext cx="8229600" cy="3018124"/>
          </a:xfrm>
          <a:prstGeom prst="rect">
            <a:avLst/>
          </a:prstGeom>
        </p:spPr>
        <p:txBody>
          <a:bodyPr wrap="square" numCol="1" anchor="t"/>
          <a:lstStyle>
            <a:lvl1pPr marL="0" indent="0" algn="l">
              <a:buClr>
                <a:schemeClr val="tx1">
                  <a:lumMod val="75000"/>
                  <a:lumOff val="25000"/>
                </a:schemeClr>
              </a:buClr>
              <a:buFontTx/>
              <a:buNone/>
              <a:defRPr sz="18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1500" b="0" i="0">
                <a:solidFill>
                  <a:schemeClr val="tx1">
                    <a:lumMod val="75000"/>
                    <a:lumOff val="25000"/>
                  </a:schemeClr>
                </a:solidFill>
                <a:latin typeface="Gotham Book"/>
                <a:cs typeface="Gotham Book"/>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39DB815B-CF5B-A845-ACB7-E1B73DB4B90D}" type="datetime1">
              <a:rPr lang="en-US" smtClean="0"/>
              <a:t>4/25/22</a:t>
            </a:fld>
            <a:endParaRPr lang="en-US"/>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J. Hinds                         |                             April 2022</a:t>
            </a:r>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4DCE0E26-47BB-FF4B-814B-E43C1B98F5D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56319"/>
            <a:ext cx="8229600" cy="543832"/>
          </a:xfrm>
          <a:prstGeom prst="rect">
            <a:avLst/>
          </a:prstGeom>
        </p:spPr>
        <p:txBody>
          <a:bodyPr>
            <a:normAutofit/>
          </a:bodyPr>
          <a:lstStyle>
            <a:lvl1pPr algn="l">
              <a:defRPr sz="2700" b="0" i="0">
                <a:solidFill>
                  <a:srgbClr val="18453B"/>
                </a:solidFill>
                <a:latin typeface="Gotham-Bold"/>
                <a:cs typeface="Gotham-Bold"/>
              </a:defRPr>
            </a:lvl1pPr>
          </a:lstStyle>
          <a:p>
            <a:r>
              <a:rPr lang="en-US" dirty="0"/>
              <a:t>1 column with numbers</a:t>
            </a:r>
          </a:p>
        </p:txBody>
      </p:sp>
      <p:sp>
        <p:nvSpPr>
          <p:cNvPr id="3" name="Content Placeholder 2"/>
          <p:cNvSpPr>
            <a:spLocks noGrp="1"/>
          </p:cNvSpPr>
          <p:nvPr>
            <p:ph idx="1"/>
          </p:nvPr>
        </p:nvSpPr>
        <p:spPr>
          <a:xfrm>
            <a:off x="457200" y="1256179"/>
            <a:ext cx="8229600" cy="3314700"/>
          </a:xfrm>
          <a:prstGeom prst="rect">
            <a:avLst/>
          </a:prstGeom>
        </p:spPr>
        <p:txBody>
          <a:bodyPr wrap="square" numCol="1" anchor="t"/>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Gotham Book"/>
                <a:cs typeface="Gotham Book"/>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Gotham Book"/>
                <a:cs typeface="Gotham Book"/>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D1A70952-0183-1547-8800-890E4A4A6531}" type="datetime1">
              <a:rPr lang="en-US" smtClean="0"/>
              <a:t>4/25/22</a:t>
            </a:fld>
            <a:endParaRPr lang="en-US"/>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pPr>
              <a:defRPr/>
            </a:pPr>
            <a:r>
              <a:rPr lang="en-US"/>
              <a:t>J. Hinds                         |                             April 2022</a:t>
            </a:r>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pPr>
              <a:defRPr/>
            </a:pPr>
            <a:fld id="{14362E17-3E5F-5C4D-AFD9-BBBB918BE23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Masthead" descr="Green bar with white Michigan State University logo">
            <a:extLst>
              <a:ext uri="{FF2B5EF4-FFF2-40B4-BE49-F238E27FC236}">
                <a16:creationId xmlns:a16="http://schemas.microsoft.com/office/drawing/2014/main" id="{F751423D-460A-8D48-BFE6-94DFB5FF1A34}"/>
              </a:ext>
            </a:extLst>
          </p:cNvPr>
          <p:cNvGrpSpPr/>
          <p:nvPr userDrawn="1"/>
        </p:nvGrpSpPr>
        <p:grpSpPr>
          <a:xfrm>
            <a:off x="0" y="0"/>
            <a:ext cx="9144000" cy="525931"/>
            <a:chOff x="0" y="0"/>
            <a:chExt cx="9144000" cy="525931"/>
          </a:xfrm>
        </p:grpSpPr>
        <p:sp>
          <p:nvSpPr>
            <p:cNvPr id="15" name="Rectangle 14">
              <a:extLst>
                <a:ext uri="{FF2B5EF4-FFF2-40B4-BE49-F238E27FC236}">
                  <a16:creationId xmlns:a16="http://schemas.microsoft.com/office/drawing/2014/main" id="{2353D9AC-16D2-B046-844D-A5AA6F592592}"/>
                </a:ext>
                <a:ext uri="{C183D7F6-B498-43B3-948B-1728B52AA6E4}">
                  <adec:decorative xmlns:adec="http://schemas.microsoft.com/office/drawing/2017/decorative" val="1"/>
                </a:ext>
              </a:extLst>
            </p:cNvPr>
            <p:cNvSpPr/>
            <p:nvPr userDrawn="1"/>
          </p:nvSpPr>
          <p:spPr>
            <a:xfrm>
              <a:off x="0" y="480212"/>
              <a:ext cx="9144000" cy="45719"/>
            </a:xfrm>
            <a:prstGeom prst="rect">
              <a:avLst/>
            </a:prstGeom>
            <a:solidFill>
              <a:srgbClr val="67C52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306FB2-2B78-0E4C-A04D-646E74CE03CA}"/>
                </a:ext>
                <a:ext uri="{C183D7F6-B498-43B3-948B-1728B52AA6E4}">
                  <adec:decorative xmlns:adec="http://schemas.microsoft.com/office/drawing/2017/decorative" val="1"/>
                </a:ext>
              </a:extLst>
            </p:cNvPr>
            <p:cNvSpPr/>
            <p:nvPr userDrawn="1"/>
          </p:nvSpPr>
          <p:spPr>
            <a:xfrm>
              <a:off x="0" y="0"/>
              <a:ext cx="9144000" cy="490559"/>
            </a:xfrm>
            <a:prstGeom prst="rect">
              <a:avLst/>
            </a:prstGeom>
            <a:solidFill>
              <a:srgbClr val="18453B"/>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Michigan State University logo">
              <a:extLst>
                <a:ext uri="{FF2B5EF4-FFF2-40B4-BE49-F238E27FC236}">
                  <a16:creationId xmlns:a16="http://schemas.microsoft.com/office/drawing/2014/main" id="{A35C5DD8-D6DD-3C44-AEF7-4C8A984CFC38}"/>
                </a:ext>
              </a:extLst>
            </p:cNvPr>
            <p:cNvPicPr>
              <a:picLocks noChangeAspect="1"/>
            </p:cNvPicPr>
            <p:nvPr userDrawn="1"/>
          </p:nvPicPr>
          <p:blipFill>
            <a:blip r:embed="rId7"/>
            <a:stretch>
              <a:fillRect/>
            </a:stretch>
          </p:blipFill>
          <p:spPr>
            <a:xfrm>
              <a:off x="6109791" y="124350"/>
              <a:ext cx="2914883" cy="246063"/>
            </a:xfrm>
            <a:prstGeom prst="rect">
              <a:avLst/>
            </a:prstGeom>
          </p:spPr>
        </p:pic>
      </p:gr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900">
                <a:solidFill>
                  <a:schemeClr val="tx1">
                    <a:lumMod val="65000"/>
                    <a:lumOff val="35000"/>
                  </a:schemeClr>
                </a:solidFill>
                <a:latin typeface="Gotham Book"/>
                <a:ea typeface="+mn-ea"/>
                <a:cs typeface="+mn-cs"/>
              </a:defRPr>
            </a:lvl1pPr>
          </a:lstStyle>
          <a:p>
            <a:pPr>
              <a:defRPr/>
            </a:pPr>
            <a:fld id="{BF9DA7A8-FD45-FA4C-8FCF-9B1260084345}" type="datetime1">
              <a:rPr lang="en-US" smtClean="0"/>
              <a:t>4/25/22</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lumMod val="65000"/>
                    <a:lumOff val="35000"/>
                  </a:schemeClr>
                </a:solidFill>
                <a:latin typeface="Gotham Book"/>
                <a:ea typeface="+mn-ea"/>
                <a:cs typeface="+mn-cs"/>
              </a:defRPr>
            </a:lvl1pPr>
          </a:lstStyle>
          <a:p>
            <a:pPr>
              <a:defRPr/>
            </a:pPr>
            <a:r>
              <a:rPr lang="en-US"/>
              <a:t>J. Hinds                         |                             April 2022</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900">
                <a:ln>
                  <a:noFill/>
                </a:ln>
                <a:solidFill>
                  <a:schemeClr val="tx1">
                    <a:lumMod val="65000"/>
                    <a:lumOff val="35000"/>
                  </a:schemeClr>
                </a:solidFill>
                <a:latin typeface="Gotham Book"/>
                <a:ea typeface="+mn-ea"/>
                <a:cs typeface="+mn-cs"/>
              </a:defRPr>
            </a:lvl1pPr>
          </a:lstStyle>
          <a:p>
            <a:pPr>
              <a:defRPr/>
            </a:pPr>
            <a:fld id="{E1544D71-77D6-5B4F-A1FC-5CA064DBD19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8" r:id="rId4"/>
    <p:sldLayoutId id="2147483697" r:id="rId5"/>
  </p:sldLayoutIdLst>
  <p:hf hdr="0" dt="0"/>
  <p:txStyles>
    <p:title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p:titleStyle>
    <p:bodyStyle>
      <a:lvl1pPr marL="257175" indent="-257175" algn="l" defTabSz="342900"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ＭＳ Ｐゴシック" charset="-128"/>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Gotham Book"/>
          <a:ea typeface="ＭＳ Ｐゴシック" charset="-128"/>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Gotham Book"/>
          <a:ea typeface="ＭＳ Ｐゴシック" charset="-128"/>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sites.uci.edu/energyobserver/2012/11/26/introduction-to-the-atlas-detector-at-the-lhc/" TargetMode="External"/><Relationship Id="rId5" Type="http://schemas.openxmlformats.org/officeDocument/2006/relationships/image" Target="../media/image7.tiff"/><Relationship Id="rId4" Type="http://schemas.openxmlformats.org/officeDocument/2006/relationships/hyperlink" Target="https://www.forbes.com/sites/startswithabang/2021/09/07/the-3-reasons-why-cerns-large-hadron-collider-cant-make-particles-go-faster/?sh=3e360abf2aa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symmetrymagazine.org/standard-mode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symmetrymagazine.org/standard-mode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vecteezy.com/vector-art/152799-tightrope-walker-over-city-building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shutterstock.com/image-photo/ant-on-tightrope-1445223776" TargetMode="External"/><Relationship Id="rId5" Type="http://schemas.openxmlformats.org/officeDocument/2006/relationships/hyperlink" Target="https://www.vecteezy.com/vector-art/152799-tightrope-walker-over-city-buildings" TargetMode="External"/><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8" Type="http://schemas.openxmlformats.org/officeDocument/2006/relationships/hyperlink" Target="http://www.scribalmultiverse.com/brane-worlds-and-higher-dimensions/" TargetMode="External"/><Relationship Id="rId3" Type="http://schemas.openxmlformats.org/officeDocument/2006/relationships/image" Target="../media/image20.tiff"/><Relationship Id="rId7" Type="http://schemas.openxmlformats.org/officeDocument/2006/relationships/hyperlink" Target="https://www.shutterstock.com/image-photo/ant-on-tightrope-144522377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vecteezy.com/vector-art/152799-tightrope-walker-over-city-buildings" TargetMode="External"/><Relationship Id="rId5" Type="http://schemas.openxmlformats.org/officeDocument/2006/relationships/image" Target="../media/image22.tiff"/><Relationship Id="rId4" Type="http://schemas.openxmlformats.org/officeDocument/2006/relationships/image" Target="../media/image21.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sites.uci.edu/energyobserver/2012/11/26/introduction-to-the-atlas-detector-at-the-lhc/" TargetMode="External"/><Relationship Id="rId5" Type="http://schemas.openxmlformats.org/officeDocument/2006/relationships/image" Target="../media/image7.tiff"/><Relationship Id="rId4" Type="http://schemas.openxmlformats.org/officeDocument/2006/relationships/hyperlink" Target="https://www.forbes.com/sites/startswithabang/2021/09/07/the-3-reasons-why-cerns-large-hadron-collider-cant-make-particles-go-faster/?sh=3e360abf2aa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tiff"/><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indico.cern.ch/event/1054786/" TargetMode="Externa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sites.uci.edu/energyobserver/2012/11/26/introduction-to-the-atlas-detector-at-the-lh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4.emf"/><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6.emf"/><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indico.cern.ch/event/107067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ites.uci.edu/energyobserver/2012/11/26/introduction-to-the-atlas-detector-at-the-lhc/"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sites.uci.edu/energyobserver/2012/11/26/introduction-to-the-atlas-detector-at-the-lhc/"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cds.cern.ch/record/2703975/files/ATL-COM-PHYS-2019-1455.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cdsweb.cern.ch/record/2736148/files/ATL-PHYS-PUB-2020-025.pdf"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22.tiff"/><Relationship Id="rId4" Type="http://schemas.openxmlformats.org/officeDocument/2006/relationships/image" Target="../media/image21.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lab.msu.edu/hindsju1/metsignificancestud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bwMode="auto">
          <a:xfrm>
            <a:off x="1498888" y="1379717"/>
            <a:ext cx="6146223" cy="1152525"/>
          </a:xfrm>
          <a:noFill/>
          <a:ln>
            <a:miter lim="800000"/>
            <a:headEnd/>
            <a:tailEnd/>
          </a:ln>
        </p:spPr>
        <p:txBody>
          <a:bodyPr vert="horz" wrap="square" lIns="68580" tIns="34290" rIns="68580" bIns="34290" numCol="1" anchor="t" anchorCtr="0" compatLnSpc="1">
            <a:prstTxWarp prst="textNoShape">
              <a:avLst/>
            </a:prstTxWarp>
            <a:normAutofit/>
          </a:bodyPr>
          <a:lstStyle/>
          <a:p>
            <a:r>
              <a:rPr lang="en-US" b="1" dirty="0">
                <a:latin typeface="Arial" charset="0"/>
                <a:ea typeface="Arial" charset="0"/>
                <a:cs typeface="Arial" charset="0"/>
              </a:rPr>
              <a:t>MET Significance Study</a:t>
            </a:r>
          </a:p>
        </p:txBody>
      </p:sp>
      <p:sp>
        <p:nvSpPr>
          <p:cNvPr id="3" name="Subtitle 2"/>
          <p:cNvSpPr>
            <a:spLocks noGrp="1"/>
          </p:cNvSpPr>
          <p:nvPr>
            <p:ph type="subTitle" idx="1"/>
          </p:nvPr>
        </p:nvSpPr>
        <p:spPr>
          <a:xfrm>
            <a:off x="1498888" y="2236674"/>
            <a:ext cx="5314950" cy="1706102"/>
          </a:xfrm>
        </p:spPr>
        <p:txBody>
          <a:bodyPr>
            <a:normAutofit/>
          </a:bodyPr>
          <a:lstStyle/>
          <a:p>
            <a:pPr fontAlgn="auto">
              <a:spcAft>
                <a:spcPts val="0"/>
              </a:spcAft>
              <a:defRPr/>
            </a:pPr>
            <a:r>
              <a:rPr lang="en-US" dirty="0">
                <a:latin typeface="Arial" charset="0"/>
                <a:ea typeface="Arial" charset="0"/>
                <a:cs typeface="Arial" charset="0"/>
              </a:rPr>
              <a:t>Julia Hinds </a:t>
            </a:r>
          </a:p>
          <a:p>
            <a:pPr fontAlgn="auto">
              <a:spcAft>
                <a:spcPts val="0"/>
              </a:spcAft>
              <a:defRPr/>
            </a:pPr>
            <a:r>
              <a:rPr lang="en-US" dirty="0">
                <a:latin typeface="Arial" charset="0"/>
                <a:ea typeface="Arial" charset="0"/>
                <a:cs typeface="Arial" charset="0"/>
              </a:rPr>
              <a:t>CMSE 802 - 001</a:t>
            </a:r>
          </a:p>
          <a:p>
            <a:pPr fontAlgn="auto">
              <a:spcAft>
                <a:spcPts val="0"/>
              </a:spcAft>
              <a:defRPr/>
            </a:pPr>
            <a:r>
              <a:rPr lang="en-US" dirty="0">
                <a:latin typeface="Arial" charset="0"/>
                <a:ea typeface="Arial" charset="0"/>
                <a:cs typeface="Arial" charset="0"/>
              </a:rPr>
              <a:t>Michigan State University</a:t>
            </a:r>
          </a:p>
          <a:p>
            <a:pPr fontAlgn="auto">
              <a:spcAft>
                <a:spcPts val="0"/>
              </a:spcAft>
              <a:defRPr/>
            </a:pPr>
            <a:r>
              <a:rPr lang="en-US" dirty="0">
                <a:latin typeface="Arial" charset="0"/>
                <a:ea typeface="Arial" charset="0"/>
                <a:cs typeface="Arial" charset="0"/>
              </a:rPr>
              <a:t>April 26</a:t>
            </a:r>
            <a:r>
              <a:rPr lang="en-US" baseline="30000" dirty="0">
                <a:latin typeface="Arial" charset="0"/>
                <a:ea typeface="Arial" charset="0"/>
                <a:cs typeface="Arial" charset="0"/>
              </a:rPr>
              <a:t>th</a:t>
            </a:r>
            <a:r>
              <a:rPr lang="en-US" dirty="0">
                <a:latin typeface="Arial" charset="0"/>
                <a:ea typeface="Arial" charset="0"/>
                <a:cs typeface="Arial" charset="0"/>
              </a:rPr>
              <a:t>, 2022</a:t>
            </a:r>
          </a:p>
        </p:txBody>
      </p:sp>
      <p:pic>
        <p:nvPicPr>
          <p:cNvPr id="6" name="Picture 5">
            <a:extLst>
              <a:ext uri="{FF2B5EF4-FFF2-40B4-BE49-F238E27FC236}">
                <a16:creationId xmlns:a16="http://schemas.microsoft.com/office/drawing/2014/main" id="{37C74F7D-4104-764C-ABEA-791BB08D02BA}"/>
              </a:ext>
            </a:extLst>
          </p:cNvPr>
          <p:cNvPicPr>
            <a:picLocks noChangeAspect="1"/>
          </p:cNvPicPr>
          <p:nvPr/>
        </p:nvPicPr>
        <p:blipFill>
          <a:blip r:embed="rId2"/>
          <a:stretch>
            <a:fillRect/>
          </a:stretch>
        </p:blipFill>
        <p:spPr>
          <a:xfrm>
            <a:off x="5995555" y="3647208"/>
            <a:ext cx="2779150" cy="1152897"/>
          </a:xfrm>
          <a:prstGeom prst="rect">
            <a:avLst/>
          </a:prstGeom>
        </p:spPr>
      </p:pic>
      <p:pic>
        <p:nvPicPr>
          <p:cNvPr id="2" name="Picture 1">
            <a:extLst>
              <a:ext uri="{FF2B5EF4-FFF2-40B4-BE49-F238E27FC236}">
                <a16:creationId xmlns:a16="http://schemas.microsoft.com/office/drawing/2014/main" id="{569AF079-7533-344C-94B7-F4C2465F3847}"/>
              </a:ext>
            </a:extLst>
          </p:cNvPr>
          <p:cNvPicPr>
            <a:picLocks noChangeAspect="1"/>
          </p:cNvPicPr>
          <p:nvPr/>
        </p:nvPicPr>
        <p:blipFill>
          <a:blip r:embed="rId3"/>
          <a:stretch>
            <a:fillRect/>
          </a:stretch>
        </p:blipFill>
        <p:spPr>
          <a:xfrm>
            <a:off x="7499061" y="2236674"/>
            <a:ext cx="1275644" cy="12756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Significance Calculation</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10</a:t>
            </a:fld>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2D666B8-744B-0A4C-AF9B-2D72CE4B6148}"/>
                  </a:ext>
                </a:extLst>
              </p:cNvPr>
              <p:cNvSpPr>
                <a:spLocks noGrp="1"/>
              </p:cNvSpPr>
              <p:nvPr>
                <p:ph idx="1"/>
              </p:nvPr>
            </p:nvSpPr>
            <p:spPr>
              <a:xfrm>
                <a:off x="457200" y="777106"/>
                <a:ext cx="8229600" cy="1322627"/>
              </a:xfrm>
            </p:spPr>
            <p:txBody>
              <a:bodyPr/>
              <a:lstStyle/>
              <a:p>
                <a:r>
                  <a:rPr lang="en-US" dirty="0"/>
                  <a:t>Simplified Significance Equation: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rPr>
                                  <m:t>2</m:t>
                                </m:r>
                              </m:sup>
                            </m:sSup>
                          </m:e>
                        </m:rad>
                      </m:den>
                    </m:f>
                  </m:oMath>
                </a14:m>
                <a:r>
                  <a:rPr lang="en-US" dirty="0"/>
                  <a:t>  significance per bin; and, </a:t>
                </a:r>
                <a:r>
                  <a:rPr lang="en-US" dirty="0" err="1"/>
                  <a:t>s</a:t>
                </a:r>
                <a:r>
                  <a:rPr lang="en-US" baseline="-25000" dirty="0" err="1"/>
                  <a:t>i</a:t>
                </a:r>
                <a:r>
                  <a:rPr lang="en-US" baseline="-25000" dirty="0"/>
                  <a:t> </a:t>
                </a:r>
                <a:r>
                  <a:rPr lang="en-US" dirty="0"/>
                  <a:t> = signal per bin, b</a:t>
                </a:r>
                <a:r>
                  <a:rPr lang="en-US" baseline="-25000" dirty="0"/>
                  <a:t>i</a:t>
                </a:r>
                <a:r>
                  <a:rPr lang="en-US" dirty="0"/>
                  <a:t> = total background per bin, </a:t>
                </a:r>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is the uncertainty in the bin</a:t>
                </a:r>
              </a:p>
            </p:txBody>
          </p:sp>
        </mc:Choice>
        <mc:Fallback>
          <p:sp>
            <p:nvSpPr>
              <p:cNvPr id="8" name="Content Placeholder 2">
                <a:extLst>
                  <a:ext uri="{FF2B5EF4-FFF2-40B4-BE49-F238E27FC236}">
                    <a16:creationId xmlns:a16="http://schemas.microsoft.com/office/drawing/2014/main" id="{D2D666B8-744B-0A4C-AF9B-2D72CE4B6148}"/>
                  </a:ext>
                </a:extLst>
              </p:cNvPr>
              <p:cNvSpPr>
                <a:spLocks noGrp="1" noRot="1" noChangeAspect="1" noMove="1" noResize="1" noEditPoints="1" noAdjustHandles="1" noChangeArrowheads="1" noChangeShapeType="1" noTextEdit="1"/>
              </p:cNvSpPr>
              <p:nvPr>
                <p:ph idx="1"/>
              </p:nvPr>
            </p:nvSpPr>
            <p:spPr>
              <a:xfrm>
                <a:off x="457200" y="777106"/>
                <a:ext cx="8229600" cy="1322627"/>
              </a:xfrm>
              <a:blipFill>
                <a:blip r:embed="rId3"/>
                <a:stretch>
                  <a:fillRect l="-772" t="-3619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4B556B8-5044-7141-8CA8-E944C879C2BD}"/>
              </a:ext>
            </a:extLst>
          </p:cNvPr>
          <p:cNvPicPr>
            <a:picLocks noChangeAspect="1"/>
          </p:cNvPicPr>
          <p:nvPr/>
        </p:nvPicPr>
        <p:blipFill>
          <a:blip r:embed="rId4"/>
          <a:stretch>
            <a:fillRect/>
          </a:stretch>
        </p:blipFill>
        <p:spPr>
          <a:xfrm rot="5400000">
            <a:off x="3053214" y="1927676"/>
            <a:ext cx="2767698" cy="2911475"/>
          </a:xfrm>
          <a:prstGeom prst="rect">
            <a:avLst/>
          </a:prstGeom>
        </p:spPr>
      </p:pic>
    </p:spTree>
    <p:extLst>
      <p:ext uri="{BB962C8B-B14F-4D97-AF65-F5344CB8AC3E}">
        <p14:creationId xmlns:p14="http://schemas.microsoft.com/office/powerpoint/2010/main" val="3220645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7E48B8-3723-D749-A34C-60655C25E339}"/>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17D4ADC5-86BC-7E40-86AB-531D7571A7CA}"/>
              </a:ext>
            </a:extLst>
          </p:cNvPr>
          <p:cNvSpPr>
            <a:spLocks noGrp="1"/>
          </p:cNvSpPr>
          <p:nvPr>
            <p:ph type="sldNum" sz="quarter" idx="12"/>
          </p:nvPr>
        </p:nvSpPr>
        <p:spPr/>
        <p:txBody>
          <a:bodyPr/>
          <a:lstStyle/>
          <a:p>
            <a:pPr>
              <a:defRPr/>
            </a:pPr>
            <a:fld id="{0B4461CB-4CA9-2A43-A3FA-624E1DA485A6}" type="slidenum">
              <a:rPr lang="en-US" smtClean="0"/>
              <a:pPr>
                <a:defRPr/>
              </a:pPr>
              <a:t>11</a:t>
            </a:fld>
            <a:endParaRPr lang="en-US"/>
          </a:p>
        </p:txBody>
      </p:sp>
      <p:sp>
        <p:nvSpPr>
          <p:cNvPr id="11" name="Title 1">
            <a:extLst>
              <a:ext uri="{FF2B5EF4-FFF2-40B4-BE49-F238E27FC236}">
                <a16:creationId xmlns:a16="http://schemas.microsoft.com/office/drawing/2014/main" id="{3A63978B-32EB-E04D-ACFB-9A4289583285}"/>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“Unit testing”</a:t>
            </a:r>
          </a:p>
        </p:txBody>
      </p:sp>
      <p:pic>
        <p:nvPicPr>
          <p:cNvPr id="3" name="Picture 2">
            <a:extLst>
              <a:ext uri="{FF2B5EF4-FFF2-40B4-BE49-F238E27FC236}">
                <a16:creationId xmlns:a16="http://schemas.microsoft.com/office/drawing/2014/main" id="{AC405244-BCB3-3A48-9579-1F27A4523A17}"/>
              </a:ext>
            </a:extLst>
          </p:cNvPr>
          <p:cNvPicPr>
            <a:picLocks noChangeAspect="1"/>
          </p:cNvPicPr>
          <p:nvPr/>
        </p:nvPicPr>
        <p:blipFill>
          <a:blip r:embed="rId2"/>
          <a:stretch>
            <a:fillRect/>
          </a:stretch>
        </p:blipFill>
        <p:spPr>
          <a:xfrm>
            <a:off x="309034" y="698699"/>
            <a:ext cx="4048478" cy="3772877"/>
          </a:xfrm>
          <a:prstGeom prst="rect">
            <a:avLst/>
          </a:prstGeom>
        </p:spPr>
      </p:pic>
      <p:sp>
        <p:nvSpPr>
          <p:cNvPr id="6" name="TextBox 5">
            <a:extLst>
              <a:ext uri="{FF2B5EF4-FFF2-40B4-BE49-F238E27FC236}">
                <a16:creationId xmlns:a16="http://schemas.microsoft.com/office/drawing/2014/main" id="{87A2AA75-44C6-F544-A24A-92E0BB3226C4}"/>
              </a:ext>
            </a:extLst>
          </p:cNvPr>
          <p:cNvSpPr txBox="1"/>
          <p:nvPr/>
        </p:nvSpPr>
        <p:spPr>
          <a:xfrm>
            <a:off x="809465" y="984474"/>
            <a:ext cx="1229824" cy="738664"/>
          </a:xfrm>
          <a:prstGeom prst="rect">
            <a:avLst/>
          </a:prstGeom>
          <a:noFill/>
        </p:spPr>
        <p:txBody>
          <a:bodyPr wrap="none" rtlCol="0">
            <a:spAutoFit/>
          </a:bodyPr>
          <a:lstStyle/>
          <a:p>
            <a:pPr marL="285750" indent="-285750">
              <a:buFontTx/>
              <a:buChar char="-"/>
            </a:pPr>
            <a:r>
              <a:rPr lang="en-US" sz="1400" dirty="0">
                <a:solidFill>
                  <a:schemeClr val="accent6">
                    <a:lumMod val="75000"/>
                  </a:schemeClr>
                </a:solidFill>
              </a:rPr>
              <a:t>Pi</a:t>
            </a:r>
          </a:p>
          <a:p>
            <a:pPr marL="285750" indent="-285750">
              <a:buFontTx/>
              <a:buChar char="-"/>
            </a:pPr>
            <a:r>
              <a:rPr lang="en-US" sz="1400" dirty="0">
                <a:solidFill>
                  <a:srgbClr val="67C521"/>
                </a:solidFill>
              </a:rPr>
              <a:t>Pi/2</a:t>
            </a:r>
          </a:p>
          <a:p>
            <a:pPr marL="285750" indent="-285750">
              <a:buFontTx/>
              <a:buChar char="-"/>
            </a:pPr>
            <a:r>
              <a:rPr lang="en-US" sz="1400" dirty="0">
                <a:solidFill>
                  <a:srgbClr val="0070C0"/>
                </a:solidFill>
              </a:rPr>
              <a:t>Gaussian</a:t>
            </a:r>
          </a:p>
        </p:txBody>
      </p:sp>
      <p:sp>
        <p:nvSpPr>
          <p:cNvPr id="12" name="Content Placeholder 2">
            <a:extLst>
              <a:ext uri="{FF2B5EF4-FFF2-40B4-BE49-F238E27FC236}">
                <a16:creationId xmlns:a16="http://schemas.microsoft.com/office/drawing/2014/main" id="{95A829E6-1E61-3042-9E60-1107EC896B41}"/>
              </a:ext>
            </a:extLst>
          </p:cNvPr>
          <p:cNvSpPr>
            <a:spLocks noGrp="1"/>
          </p:cNvSpPr>
          <p:nvPr>
            <p:ph idx="1"/>
          </p:nvPr>
        </p:nvSpPr>
        <p:spPr>
          <a:xfrm>
            <a:off x="4752624" y="881295"/>
            <a:ext cx="4114800" cy="3590281"/>
          </a:xfrm>
        </p:spPr>
        <p:txBody>
          <a:bodyPr/>
          <a:lstStyle/>
          <a:p>
            <a:r>
              <a:rPr lang="en-US" dirty="0"/>
              <a:t>Unit testing for ROOT and C++ is very difficult – created own “pseudo-tests” </a:t>
            </a:r>
          </a:p>
          <a:p>
            <a:pPr lvl="1"/>
            <a:r>
              <a:rPr lang="en-US" dirty="0"/>
              <a:t>Tested edge cases (empty histograms being passed, signal histogram not passed, etc.)</a:t>
            </a:r>
          </a:p>
          <a:p>
            <a:pPr lvl="1"/>
            <a:r>
              <a:rPr lang="en-US" dirty="0"/>
              <a:t>Tested values for specific cases</a:t>
            </a:r>
          </a:p>
          <a:p>
            <a:pPr lvl="2"/>
            <a:r>
              <a:rPr lang="en-US" dirty="0"/>
              <a:t>Used generic ROOT histograms and calculated the significance by hand and compared</a:t>
            </a:r>
          </a:p>
          <a:p>
            <a:pPr lvl="1"/>
            <a:endParaRPr lang="en-US" dirty="0"/>
          </a:p>
        </p:txBody>
      </p:sp>
    </p:spTree>
    <p:extLst>
      <p:ext uri="{BB962C8B-B14F-4D97-AF65-F5344CB8AC3E}">
        <p14:creationId xmlns:p14="http://schemas.microsoft.com/office/powerpoint/2010/main" val="312814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622DFB-5787-8846-9096-31B5AB85FE8A}"/>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36294B76-83CF-D24D-B028-A4D3B3B2FE0C}"/>
              </a:ext>
            </a:extLst>
          </p:cNvPr>
          <p:cNvSpPr>
            <a:spLocks noGrp="1"/>
          </p:cNvSpPr>
          <p:nvPr>
            <p:ph type="sldNum" sz="quarter" idx="12"/>
          </p:nvPr>
        </p:nvSpPr>
        <p:spPr/>
        <p:txBody>
          <a:bodyPr/>
          <a:lstStyle/>
          <a:p>
            <a:pPr>
              <a:defRPr/>
            </a:pPr>
            <a:fld id="{0B4461CB-4CA9-2A43-A3FA-624E1DA485A6}" type="slidenum">
              <a:rPr lang="en-US" smtClean="0"/>
              <a:pPr>
                <a:defRPr/>
              </a:pPr>
              <a:t>12</a:t>
            </a:fld>
            <a:endParaRPr lang="en-US"/>
          </a:p>
        </p:txBody>
      </p:sp>
      <p:pic>
        <p:nvPicPr>
          <p:cNvPr id="6" name="Picture 5">
            <a:extLst>
              <a:ext uri="{FF2B5EF4-FFF2-40B4-BE49-F238E27FC236}">
                <a16:creationId xmlns:a16="http://schemas.microsoft.com/office/drawing/2014/main" id="{1701C3F1-3224-1342-86F3-F7D3A054DFA1}"/>
              </a:ext>
            </a:extLst>
          </p:cNvPr>
          <p:cNvPicPr>
            <a:picLocks noChangeAspect="1"/>
          </p:cNvPicPr>
          <p:nvPr/>
        </p:nvPicPr>
        <p:blipFill>
          <a:blip r:embed="rId2"/>
          <a:stretch>
            <a:fillRect/>
          </a:stretch>
        </p:blipFill>
        <p:spPr>
          <a:xfrm rot="5400000">
            <a:off x="2716893" y="0"/>
            <a:ext cx="3710214" cy="5143500"/>
          </a:xfrm>
          <a:prstGeom prst="rect">
            <a:avLst/>
          </a:prstGeom>
        </p:spPr>
      </p:pic>
      <p:sp>
        <p:nvSpPr>
          <p:cNvPr id="7" name="Title 1">
            <a:extLst>
              <a:ext uri="{FF2B5EF4-FFF2-40B4-BE49-F238E27FC236}">
                <a16:creationId xmlns:a16="http://schemas.microsoft.com/office/drawing/2014/main" id="{15BA5182-BE77-7340-8CB8-6AECA3CBC872}"/>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Results – VV </a:t>
            </a:r>
            <a:r>
              <a:rPr lang="en-US" dirty="0" err="1">
                <a:solidFill>
                  <a:schemeClr val="bg1"/>
                </a:solidFill>
              </a:rPr>
              <a:t>PFlow+UFO</a:t>
            </a:r>
            <a:r>
              <a:rPr lang="en-US" dirty="0">
                <a:solidFill>
                  <a:schemeClr val="bg1"/>
                </a:solidFill>
              </a:rPr>
              <a:t> HVT LP no-tag</a:t>
            </a:r>
          </a:p>
        </p:txBody>
      </p:sp>
    </p:spTree>
    <p:extLst>
      <p:ext uri="{BB962C8B-B14F-4D97-AF65-F5344CB8AC3E}">
        <p14:creationId xmlns:p14="http://schemas.microsoft.com/office/powerpoint/2010/main" val="357822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766617-94DD-324F-B304-1CFA36BB7C7C}"/>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7787E06-9C99-7642-89D2-00435237FF66}"/>
              </a:ext>
            </a:extLst>
          </p:cNvPr>
          <p:cNvSpPr>
            <a:spLocks noGrp="1"/>
          </p:cNvSpPr>
          <p:nvPr>
            <p:ph type="sldNum" sz="quarter" idx="12"/>
          </p:nvPr>
        </p:nvSpPr>
        <p:spPr/>
        <p:txBody>
          <a:bodyPr/>
          <a:lstStyle/>
          <a:p>
            <a:pPr>
              <a:defRPr/>
            </a:pPr>
            <a:fld id="{0B4461CB-4CA9-2A43-A3FA-624E1DA485A6}" type="slidenum">
              <a:rPr lang="en-US" smtClean="0"/>
              <a:pPr>
                <a:defRPr/>
              </a:pPr>
              <a:t>13</a:t>
            </a:fld>
            <a:endParaRPr lang="en-US"/>
          </a:p>
        </p:txBody>
      </p:sp>
      <p:sp>
        <p:nvSpPr>
          <p:cNvPr id="7" name="Title 1">
            <a:extLst>
              <a:ext uri="{FF2B5EF4-FFF2-40B4-BE49-F238E27FC236}">
                <a16:creationId xmlns:a16="http://schemas.microsoft.com/office/drawing/2014/main" id="{AF94C1BC-EA56-9C4C-8C8F-1D8D520033FF}"/>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Results – VV </a:t>
            </a:r>
            <a:r>
              <a:rPr lang="en-US" dirty="0" err="1">
                <a:solidFill>
                  <a:schemeClr val="bg1"/>
                </a:solidFill>
              </a:rPr>
              <a:t>PFlow+UFO</a:t>
            </a:r>
            <a:r>
              <a:rPr lang="en-US" dirty="0">
                <a:solidFill>
                  <a:schemeClr val="bg1"/>
                </a:solidFill>
              </a:rPr>
              <a:t> HVT LP no-tag</a:t>
            </a:r>
          </a:p>
        </p:txBody>
      </p:sp>
      <p:pic>
        <p:nvPicPr>
          <p:cNvPr id="8" name="Picture 7">
            <a:extLst>
              <a:ext uri="{FF2B5EF4-FFF2-40B4-BE49-F238E27FC236}">
                <a16:creationId xmlns:a16="http://schemas.microsoft.com/office/drawing/2014/main" id="{25DB67C1-D183-B44B-8082-A45ED64CAFB8}"/>
              </a:ext>
            </a:extLst>
          </p:cNvPr>
          <p:cNvPicPr>
            <a:picLocks noChangeAspect="1"/>
          </p:cNvPicPr>
          <p:nvPr/>
        </p:nvPicPr>
        <p:blipFill>
          <a:blip r:embed="rId2"/>
          <a:stretch>
            <a:fillRect/>
          </a:stretch>
        </p:blipFill>
        <p:spPr>
          <a:xfrm rot="5400000">
            <a:off x="2473236" y="-802279"/>
            <a:ext cx="3906132" cy="6793794"/>
          </a:xfrm>
          <a:prstGeom prst="rect">
            <a:avLst/>
          </a:prstGeom>
        </p:spPr>
      </p:pic>
      <p:sp>
        <p:nvSpPr>
          <p:cNvPr id="9" name="TextBox 8">
            <a:extLst>
              <a:ext uri="{FF2B5EF4-FFF2-40B4-BE49-F238E27FC236}">
                <a16:creationId xmlns:a16="http://schemas.microsoft.com/office/drawing/2014/main" id="{9CB42FA4-349B-E74E-8053-28AB81B10CD6}"/>
              </a:ext>
            </a:extLst>
          </p:cNvPr>
          <p:cNvSpPr txBox="1"/>
          <p:nvPr/>
        </p:nvSpPr>
        <p:spPr>
          <a:xfrm>
            <a:off x="103909" y="641552"/>
            <a:ext cx="1306768" cy="369332"/>
          </a:xfrm>
          <a:prstGeom prst="rect">
            <a:avLst/>
          </a:prstGeom>
          <a:noFill/>
        </p:spPr>
        <p:txBody>
          <a:bodyPr wrap="none" rtlCol="0">
            <a:spAutoFit/>
          </a:bodyPr>
          <a:lstStyle/>
          <a:p>
            <a:r>
              <a:rPr lang="en-US" dirty="0" err="1"/>
              <a:t>Z+jets</a:t>
            </a:r>
            <a:r>
              <a:rPr lang="en-US" dirty="0"/>
              <a:t> only</a:t>
            </a:r>
          </a:p>
        </p:txBody>
      </p:sp>
    </p:spTree>
    <p:extLst>
      <p:ext uri="{BB962C8B-B14F-4D97-AF65-F5344CB8AC3E}">
        <p14:creationId xmlns:p14="http://schemas.microsoft.com/office/powerpoint/2010/main" val="45160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766617-94DD-324F-B304-1CFA36BB7C7C}"/>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7787E06-9C99-7642-89D2-00435237FF66}"/>
              </a:ext>
            </a:extLst>
          </p:cNvPr>
          <p:cNvSpPr>
            <a:spLocks noGrp="1"/>
          </p:cNvSpPr>
          <p:nvPr>
            <p:ph type="sldNum" sz="quarter" idx="12"/>
          </p:nvPr>
        </p:nvSpPr>
        <p:spPr/>
        <p:txBody>
          <a:bodyPr/>
          <a:lstStyle/>
          <a:p>
            <a:pPr>
              <a:defRPr/>
            </a:pPr>
            <a:fld id="{0B4461CB-4CA9-2A43-A3FA-624E1DA485A6}" type="slidenum">
              <a:rPr lang="en-US" smtClean="0"/>
              <a:pPr>
                <a:defRPr/>
              </a:pPr>
              <a:t>14</a:t>
            </a:fld>
            <a:endParaRPr lang="en-US"/>
          </a:p>
        </p:txBody>
      </p:sp>
      <p:sp>
        <p:nvSpPr>
          <p:cNvPr id="7" name="Title 1">
            <a:extLst>
              <a:ext uri="{FF2B5EF4-FFF2-40B4-BE49-F238E27FC236}">
                <a16:creationId xmlns:a16="http://schemas.microsoft.com/office/drawing/2014/main" id="{AF94C1BC-EA56-9C4C-8C8F-1D8D520033FF}"/>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Results – VV </a:t>
            </a:r>
            <a:r>
              <a:rPr lang="en-US" dirty="0" err="1">
                <a:solidFill>
                  <a:schemeClr val="bg1"/>
                </a:solidFill>
              </a:rPr>
              <a:t>PFlow+UFO</a:t>
            </a:r>
            <a:r>
              <a:rPr lang="en-US" dirty="0">
                <a:solidFill>
                  <a:schemeClr val="bg1"/>
                </a:solidFill>
              </a:rPr>
              <a:t> HVT LP no-tag</a:t>
            </a:r>
          </a:p>
        </p:txBody>
      </p:sp>
      <p:pic>
        <p:nvPicPr>
          <p:cNvPr id="8" name="Picture 7">
            <a:extLst>
              <a:ext uri="{FF2B5EF4-FFF2-40B4-BE49-F238E27FC236}">
                <a16:creationId xmlns:a16="http://schemas.microsoft.com/office/drawing/2014/main" id="{B4A49D1A-887A-354F-B835-15E6783804C2}"/>
              </a:ext>
            </a:extLst>
          </p:cNvPr>
          <p:cNvPicPr>
            <a:picLocks noChangeAspect="1"/>
          </p:cNvPicPr>
          <p:nvPr/>
        </p:nvPicPr>
        <p:blipFill>
          <a:blip r:embed="rId2"/>
          <a:stretch>
            <a:fillRect/>
          </a:stretch>
        </p:blipFill>
        <p:spPr>
          <a:xfrm rot="5400000">
            <a:off x="2432563" y="517359"/>
            <a:ext cx="4040016" cy="4249887"/>
          </a:xfrm>
          <a:prstGeom prst="rect">
            <a:avLst/>
          </a:prstGeom>
        </p:spPr>
      </p:pic>
      <p:sp>
        <p:nvSpPr>
          <p:cNvPr id="9" name="TextBox 8">
            <a:extLst>
              <a:ext uri="{FF2B5EF4-FFF2-40B4-BE49-F238E27FC236}">
                <a16:creationId xmlns:a16="http://schemas.microsoft.com/office/drawing/2014/main" id="{13248407-AAF5-4D4C-ADE8-AA42C235CC50}"/>
              </a:ext>
            </a:extLst>
          </p:cNvPr>
          <p:cNvSpPr txBox="1"/>
          <p:nvPr/>
        </p:nvSpPr>
        <p:spPr>
          <a:xfrm>
            <a:off x="103909" y="622294"/>
            <a:ext cx="1768433" cy="369332"/>
          </a:xfrm>
          <a:prstGeom prst="rect">
            <a:avLst/>
          </a:prstGeom>
          <a:noFill/>
        </p:spPr>
        <p:txBody>
          <a:bodyPr wrap="none" rtlCol="0">
            <a:spAutoFit/>
          </a:bodyPr>
          <a:lstStyle/>
          <a:p>
            <a:r>
              <a:rPr lang="en-US" dirty="0" err="1"/>
              <a:t>METSig</a:t>
            </a:r>
            <a:r>
              <a:rPr lang="en-US" dirty="0"/>
              <a:t> cut = 0</a:t>
            </a:r>
          </a:p>
        </p:txBody>
      </p:sp>
    </p:spTree>
    <p:extLst>
      <p:ext uri="{BB962C8B-B14F-4D97-AF65-F5344CB8AC3E}">
        <p14:creationId xmlns:p14="http://schemas.microsoft.com/office/powerpoint/2010/main" val="213272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7E48B8-3723-D749-A34C-60655C25E339}"/>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17D4ADC5-86BC-7E40-86AB-531D7571A7CA}"/>
              </a:ext>
            </a:extLst>
          </p:cNvPr>
          <p:cNvSpPr>
            <a:spLocks noGrp="1"/>
          </p:cNvSpPr>
          <p:nvPr>
            <p:ph type="sldNum" sz="quarter" idx="12"/>
          </p:nvPr>
        </p:nvSpPr>
        <p:spPr/>
        <p:txBody>
          <a:bodyPr/>
          <a:lstStyle/>
          <a:p>
            <a:pPr>
              <a:defRPr/>
            </a:pPr>
            <a:fld id="{0B4461CB-4CA9-2A43-A3FA-624E1DA485A6}" type="slidenum">
              <a:rPr lang="en-US" smtClean="0"/>
              <a:pPr>
                <a:defRPr/>
              </a:pPr>
              <a:t>15</a:t>
            </a:fld>
            <a:endParaRPr lang="en-US"/>
          </a:p>
        </p:txBody>
      </p:sp>
      <p:pic>
        <p:nvPicPr>
          <p:cNvPr id="9" name="Picture 8">
            <a:extLst>
              <a:ext uri="{FF2B5EF4-FFF2-40B4-BE49-F238E27FC236}">
                <a16:creationId xmlns:a16="http://schemas.microsoft.com/office/drawing/2014/main" id="{09CBEED4-8A2F-A146-9143-1FE7DB315D8E}"/>
              </a:ext>
            </a:extLst>
          </p:cNvPr>
          <p:cNvPicPr>
            <a:picLocks noChangeAspect="1"/>
          </p:cNvPicPr>
          <p:nvPr/>
        </p:nvPicPr>
        <p:blipFill>
          <a:blip r:embed="rId2"/>
          <a:stretch>
            <a:fillRect/>
          </a:stretch>
        </p:blipFill>
        <p:spPr>
          <a:xfrm rot="5400000">
            <a:off x="4580548" y="550242"/>
            <a:ext cx="4160492" cy="4273549"/>
          </a:xfrm>
          <a:prstGeom prst="rect">
            <a:avLst/>
          </a:prstGeom>
        </p:spPr>
      </p:pic>
      <p:pic>
        <p:nvPicPr>
          <p:cNvPr id="10" name="Picture 9">
            <a:extLst>
              <a:ext uri="{FF2B5EF4-FFF2-40B4-BE49-F238E27FC236}">
                <a16:creationId xmlns:a16="http://schemas.microsoft.com/office/drawing/2014/main" id="{61E3A6FB-2E96-7244-839D-B9031252E4B8}"/>
              </a:ext>
            </a:extLst>
          </p:cNvPr>
          <p:cNvPicPr>
            <a:picLocks noChangeAspect="1"/>
          </p:cNvPicPr>
          <p:nvPr/>
        </p:nvPicPr>
        <p:blipFill>
          <a:blip r:embed="rId3"/>
          <a:stretch>
            <a:fillRect/>
          </a:stretch>
        </p:blipFill>
        <p:spPr>
          <a:xfrm rot="5400000">
            <a:off x="306999" y="550242"/>
            <a:ext cx="4160493" cy="4273549"/>
          </a:xfrm>
          <a:prstGeom prst="rect">
            <a:avLst/>
          </a:prstGeom>
        </p:spPr>
      </p:pic>
      <p:sp>
        <p:nvSpPr>
          <p:cNvPr id="11" name="Title 1">
            <a:extLst>
              <a:ext uri="{FF2B5EF4-FFF2-40B4-BE49-F238E27FC236}">
                <a16:creationId xmlns:a16="http://schemas.microsoft.com/office/drawing/2014/main" id="{3A63978B-32EB-E04D-ACFB-9A4289583285}"/>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Results – VV </a:t>
            </a:r>
            <a:r>
              <a:rPr lang="en-US" dirty="0" err="1">
                <a:solidFill>
                  <a:schemeClr val="bg1"/>
                </a:solidFill>
              </a:rPr>
              <a:t>PFlow+UFO</a:t>
            </a:r>
            <a:r>
              <a:rPr lang="en-US" dirty="0">
                <a:solidFill>
                  <a:schemeClr val="bg1"/>
                </a:solidFill>
              </a:rPr>
              <a:t> HVT LP no-tag</a:t>
            </a:r>
          </a:p>
        </p:txBody>
      </p:sp>
    </p:spTree>
    <p:extLst>
      <p:ext uri="{BB962C8B-B14F-4D97-AF65-F5344CB8AC3E}">
        <p14:creationId xmlns:p14="http://schemas.microsoft.com/office/powerpoint/2010/main" val="1387760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7E48B8-3723-D749-A34C-60655C25E339}"/>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17D4ADC5-86BC-7E40-86AB-531D7571A7CA}"/>
              </a:ext>
            </a:extLst>
          </p:cNvPr>
          <p:cNvSpPr>
            <a:spLocks noGrp="1"/>
          </p:cNvSpPr>
          <p:nvPr>
            <p:ph type="sldNum" sz="quarter" idx="12"/>
          </p:nvPr>
        </p:nvSpPr>
        <p:spPr/>
        <p:txBody>
          <a:bodyPr/>
          <a:lstStyle/>
          <a:p>
            <a:pPr>
              <a:defRPr/>
            </a:pPr>
            <a:fld id="{0B4461CB-4CA9-2A43-A3FA-624E1DA485A6}" type="slidenum">
              <a:rPr lang="en-US" smtClean="0"/>
              <a:pPr>
                <a:defRPr/>
              </a:pPr>
              <a:t>16</a:t>
            </a:fld>
            <a:endParaRPr lang="en-US"/>
          </a:p>
        </p:txBody>
      </p:sp>
      <p:sp>
        <p:nvSpPr>
          <p:cNvPr id="11" name="Title 1">
            <a:extLst>
              <a:ext uri="{FF2B5EF4-FFF2-40B4-BE49-F238E27FC236}">
                <a16:creationId xmlns:a16="http://schemas.microsoft.com/office/drawing/2014/main" id="{3A63978B-32EB-E04D-ACFB-9A4289583285}"/>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Conclusion and Next Steps</a:t>
            </a:r>
          </a:p>
        </p:txBody>
      </p:sp>
      <p:sp>
        <p:nvSpPr>
          <p:cNvPr id="7" name="Content Placeholder 2">
            <a:extLst>
              <a:ext uri="{FF2B5EF4-FFF2-40B4-BE49-F238E27FC236}">
                <a16:creationId xmlns:a16="http://schemas.microsoft.com/office/drawing/2014/main" id="{8FA8A3AB-7D12-E042-A73A-A9C5B4354CC3}"/>
              </a:ext>
            </a:extLst>
          </p:cNvPr>
          <p:cNvSpPr>
            <a:spLocks noGrp="1"/>
          </p:cNvSpPr>
          <p:nvPr>
            <p:ph idx="1"/>
          </p:nvPr>
        </p:nvSpPr>
        <p:spPr>
          <a:xfrm>
            <a:off x="187035" y="1162340"/>
            <a:ext cx="8281555" cy="3048415"/>
          </a:xfrm>
        </p:spPr>
        <p:txBody>
          <a:bodyPr/>
          <a:lstStyle/>
          <a:p>
            <a:r>
              <a:rPr lang="en-US" dirty="0"/>
              <a:t>Developed code to analyze MET Significance cuts affect on the signal significance</a:t>
            </a:r>
          </a:p>
          <a:p>
            <a:r>
              <a:rPr lang="en-US" dirty="0"/>
              <a:t>Possible improved sensitivity between a </a:t>
            </a:r>
            <a:r>
              <a:rPr lang="en-US" dirty="0" err="1"/>
              <a:t>METSig</a:t>
            </a:r>
            <a:r>
              <a:rPr lang="en-US" dirty="0"/>
              <a:t> cut of 15 – 25 </a:t>
            </a:r>
          </a:p>
          <a:p>
            <a:pPr lvl="1"/>
            <a:endParaRPr lang="en-US" dirty="0"/>
          </a:p>
          <a:p>
            <a:r>
              <a:rPr lang="en-US" dirty="0"/>
              <a:t>Next Steps,</a:t>
            </a:r>
          </a:p>
          <a:p>
            <a:pPr lvl="1"/>
            <a:r>
              <a:rPr lang="en-US" dirty="0"/>
              <a:t>Produce finer binning to find an approximate cut</a:t>
            </a:r>
          </a:p>
          <a:p>
            <a:pPr lvl="1"/>
            <a:r>
              <a:rPr lang="en-US" dirty="0"/>
              <a:t>Apply ML to see if it can find an optimal cut with all signal masses</a:t>
            </a:r>
          </a:p>
          <a:p>
            <a:pPr lvl="1"/>
            <a:r>
              <a:rPr lang="en-US" dirty="0"/>
              <a:t>Replace previous cuts with this improved cut to see if sensitivity is gained</a:t>
            </a:r>
          </a:p>
          <a:p>
            <a:pPr marL="685800" lvl="2" indent="0">
              <a:buNone/>
            </a:pPr>
            <a:endParaRPr lang="en-US" dirty="0"/>
          </a:p>
        </p:txBody>
      </p:sp>
    </p:spTree>
    <p:extLst>
      <p:ext uri="{BB962C8B-B14F-4D97-AF65-F5344CB8AC3E}">
        <p14:creationId xmlns:p14="http://schemas.microsoft.com/office/powerpoint/2010/main" val="1878253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17</a:t>
            </a:fld>
            <a:endParaRPr lang="en-US"/>
          </a:p>
        </p:txBody>
      </p:sp>
      <p:sp>
        <p:nvSpPr>
          <p:cNvPr id="7" name="Title 1">
            <a:extLst>
              <a:ext uri="{FF2B5EF4-FFF2-40B4-BE49-F238E27FC236}">
                <a16:creationId xmlns:a16="http://schemas.microsoft.com/office/drawing/2014/main" id="{1DE677E7-FADA-7042-91FE-B3B2A32C4784}"/>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Questions?</a:t>
            </a:r>
          </a:p>
        </p:txBody>
      </p:sp>
      <p:pic>
        <p:nvPicPr>
          <p:cNvPr id="3" name="Picture 2">
            <a:extLst>
              <a:ext uri="{FF2B5EF4-FFF2-40B4-BE49-F238E27FC236}">
                <a16:creationId xmlns:a16="http://schemas.microsoft.com/office/drawing/2014/main" id="{3B51E06E-1C12-E340-897C-CD118C126D72}"/>
              </a:ext>
            </a:extLst>
          </p:cNvPr>
          <p:cNvPicPr>
            <a:picLocks noChangeAspect="1"/>
          </p:cNvPicPr>
          <p:nvPr/>
        </p:nvPicPr>
        <p:blipFill>
          <a:blip r:embed="rId2"/>
          <a:stretch>
            <a:fillRect/>
          </a:stretch>
        </p:blipFill>
        <p:spPr>
          <a:xfrm>
            <a:off x="2964669" y="855024"/>
            <a:ext cx="3214662" cy="3170712"/>
          </a:xfrm>
          <a:prstGeom prst="rect">
            <a:avLst/>
          </a:prstGeom>
        </p:spPr>
      </p:pic>
    </p:spTree>
    <p:extLst>
      <p:ext uri="{BB962C8B-B14F-4D97-AF65-F5344CB8AC3E}">
        <p14:creationId xmlns:p14="http://schemas.microsoft.com/office/powerpoint/2010/main" val="39003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18</a:t>
            </a:fld>
            <a:endParaRPr lang="en-US"/>
          </a:p>
        </p:txBody>
      </p:sp>
      <p:sp>
        <p:nvSpPr>
          <p:cNvPr id="7" name="Title 1">
            <a:extLst>
              <a:ext uri="{FF2B5EF4-FFF2-40B4-BE49-F238E27FC236}">
                <a16:creationId xmlns:a16="http://schemas.microsoft.com/office/drawing/2014/main" id="{1DE677E7-FADA-7042-91FE-B3B2A32C4784}"/>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Back up</a:t>
            </a:r>
          </a:p>
        </p:txBody>
      </p:sp>
    </p:spTree>
    <p:extLst>
      <p:ext uri="{BB962C8B-B14F-4D97-AF65-F5344CB8AC3E}">
        <p14:creationId xmlns:p14="http://schemas.microsoft.com/office/powerpoint/2010/main" val="33748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28580" y="575388"/>
            <a:ext cx="8229600" cy="564603"/>
          </a:xfrm>
        </p:spPr>
        <p:txBody>
          <a:bodyPr/>
          <a:lstStyle/>
          <a:p>
            <a:r>
              <a:rPr lang="en-US" dirty="0"/>
              <a:t>The European Organization for Nuclear Research (CERN), the Large Hadron Collider (LHC), and ATLAS (A Toroidal LHC </a:t>
            </a:r>
            <a:r>
              <a:rPr lang="en-US" dirty="0" err="1"/>
              <a:t>ApparatuS</a:t>
            </a:r>
            <a:r>
              <a:rPr lang="en-US" dirty="0"/>
              <a:t>) experiment </a:t>
            </a:r>
          </a:p>
          <a:p>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19</a:t>
            </a:fld>
            <a:endParaRPr lang="en-US"/>
          </a:p>
        </p:txBody>
      </p:sp>
      <p:pic>
        <p:nvPicPr>
          <p:cNvPr id="6" name="Picture 5">
            <a:extLst>
              <a:ext uri="{FF2B5EF4-FFF2-40B4-BE49-F238E27FC236}">
                <a16:creationId xmlns:a16="http://schemas.microsoft.com/office/drawing/2014/main" id="{5A2530B3-FEED-E645-8712-CEEBE2A0F663}"/>
              </a:ext>
            </a:extLst>
          </p:cNvPr>
          <p:cNvPicPr>
            <a:picLocks noChangeAspect="1"/>
          </p:cNvPicPr>
          <p:nvPr/>
        </p:nvPicPr>
        <p:blipFill>
          <a:blip r:embed="rId3"/>
          <a:stretch>
            <a:fillRect/>
          </a:stretch>
        </p:blipFill>
        <p:spPr>
          <a:xfrm>
            <a:off x="362454" y="1284197"/>
            <a:ext cx="2883553" cy="2162665"/>
          </a:xfrm>
          <a:prstGeom prst="rect">
            <a:avLst/>
          </a:prstGeom>
        </p:spPr>
      </p:pic>
      <p:sp>
        <p:nvSpPr>
          <p:cNvPr id="7" name="TextBox 6">
            <a:extLst>
              <a:ext uri="{FF2B5EF4-FFF2-40B4-BE49-F238E27FC236}">
                <a16:creationId xmlns:a16="http://schemas.microsoft.com/office/drawing/2014/main" id="{67A4A121-B4CE-F14F-A6E9-A1F9BE3B518E}"/>
              </a:ext>
            </a:extLst>
          </p:cNvPr>
          <p:cNvSpPr txBox="1"/>
          <p:nvPr/>
        </p:nvSpPr>
        <p:spPr>
          <a:xfrm>
            <a:off x="128580" y="3591068"/>
            <a:ext cx="2535513" cy="830997"/>
          </a:xfrm>
          <a:prstGeom prst="rect">
            <a:avLst/>
          </a:prstGeom>
          <a:noFill/>
        </p:spPr>
        <p:txBody>
          <a:bodyPr wrap="square" rtlCol="0">
            <a:spAutoFit/>
          </a:bodyPr>
          <a:lstStyle/>
          <a:p>
            <a:r>
              <a:rPr lang="en-US" sz="800" dirty="0"/>
              <a:t>Forbes Magazine. </a:t>
            </a:r>
            <a:r>
              <a:rPr lang="en-US" sz="800" dirty="0">
                <a:hlinkClick r:id="rId4"/>
              </a:rPr>
              <a:t>https://www.forbes.com/sites/startswithabang/2021/09/07/the-3-reasons-why-cerns-large-hadron-collider-cant-make-particles-go-faster/?sh=3e360abf2aae</a:t>
            </a:r>
            <a:r>
              <a:rPr lang="en-US" sz="800" dirty="0"/>
              <a:t> [Accessed October 6, 2021].</a:t>
            </a:r>
          </a:p>
        </p:txBody>
      </p:sp>
      <p:sp>
        <p:nvSpPr>
          <p:cNvPr id="8" name="TextBox 7">
            <a:extLst>
              <a:ext uri="{FF2B5EF4-FFF2-40B4-BE49-F238E27FC236}">
                <a16:creationId xmlns:a16="http://schemas.microsoft.com/office/drawing/2014/main" id="{0E462ECE-AEEB-2349-90D6-EF5B9312DFCD}"/>
              </a:ext>
            </a:extLst>
          </p:cNvPr>
          <p:cNvSpPr txBox="1"/>
          <p:nvPr/>
        </p:nvSpPr>
        <p:spPr>
          <a:xfrm>
            <a:off x="3290782" y="1207699"/>
            <a:ext cx="5435527" cy="1631216"/>
          </a:xfrm>
          <a:prstGeom prst="rect">
            <a:avLst/>
          </a:prstGeom>
          <a:noFill/>
        </p:spPr>
        <p:txBody>
          <a:bodyPr wrap="square" rtlCol="0">
            <a:spAutoFit/>
          </a:bodyPr>
          <a:lstStyle/>
          <a:p>
            <a:pPr marL="285750" indent="-285750">
              <a:buFont typeface="Arial" panose="020B0604020202020204" pitchFamily="34" charset="0"/>
              <a:buChar char="•"/>
            </a:pPr>
            <a:r>
              <a:rPr lang="en-US" sz="1400" dirty="0"/>
              <a:t>CERN &amp; LHC</a:t>
            </a:r>
          </a:p>
          <a:p>
            <a:pPr marL="742950" lvl="1" indent="-285750">
              <a:buFont typeface="Arial" panose="020B0604020202020204" pitchFamily="34" charset="0"/>
              <a:buChar char="•"/>
            </a:pPr>
            <a:r>
              <a:rPr lang="en-US" sz="1400" dirty="0"/>
              <a:t>Largest particle physics laboratory in the world</a:t>
            </a:r>
          </a:p>
          <a:p>
            <a:pPr marL="742950" lvl="1" indent="-285750">
              <a:buFont typeface="Arial" panose="020B0604020202020204" pitchFamily="34" charset="0"/>
              <a:buChar char="•"/>
            </a:pPr>
            <a:r>
              <a:rPr lang="en-US" sz="1400" dirty="0"/>
              <a:t>27 kilometer circumference</a:t>
            </a:r>
          </a:p>
          <a:p>
            <a:pPr marL="742950" lvl="1" indent="-285750">
              <a:buFont typeface="Arial" panose="020B0604020202020204" pitchFamily="34" charset="0"/>
              <a:buChar char="•"/>
            </a:pPr>
            <a:r>
              <a:rPr lang="en-US" sz="1400" dirty="0"/>
              <a:t>4 major detectors (</a:t>
            </a:r>
            <a:r>
              <a:rPr lang="en-US" sz="1400" b="1" dirty="0"/>
              <a:t>ATLAS</a:t>
            </a:r>
            <a:r>
              <a:rPr lang="en-US" sz="1400" dirty="0"/>
              <a:t>, CMS, ALICE, </a:t>
            </a:r>
            <a:r>
              <a:rPr lang="en-US" sz="1400" dirty="0" err="1"/>
              <a:t>LHCb</a:t>
            </a:r>
            <a:r>
              <a:rPr lang="en-US" sz="1400" dirty="0"/>
              <a:t>)</a:t>
            </a:r>
          </a:p>
          <a:p>
            <a:pPr marL="742950" lvl="1" indent="-285750">
              <a:buFont typeface="Arial" panose="020B0604020202020204" pitchFamily="34" charset="0"/>
              <a:buChar char="•"/>
            </a:pPr>
            <a:r>
              <a:rPr lang="en-US" sz="1400" dirty="0"/>
              <a:t>No. collisions per second: 1 billion</a:t>
            </a:r>
          </a:p>
          <a:p>
            <a:pPr lvl="1"/>
            <a:endParaRPr lang="en-US" sz="1400" dirty="0"/>
          </a:p>
          <a:p>
            <a:pPr marL="742950" lvl="1" indent="-285750">
              <a:buFont typeface="Arial" panose="020B0604020202020204" pitchFamily="34" charset="0"/>
              <a:buChar char="•"/>
            </a:pPr>
            <a:endParaRPr lang="en-US" sz="1600" dirty="0"/>
          </a:p>
        </p:txBody>
      </p:sp>
      <p:pic>
        <p:nvPicPr>
          <p:cNvPr id="9" name="Picture 8">
            <a:extLst>
              <a:ext uri="{FF2B5EF4-FFF2-40B4-BE49-F238E27FC236}">
                <a16:creationId xmlns:a16="http://schemas.microsoft.com/office/drawing/2014/main" id="{29CE52D9-CF1B-A94E-9746-9BC40298FD0D}"/>
              </a:ext>
            </a:extLst>
          </p:cNvPr>
          <p:cNvPicPr>
            <a:picLocks noChangeAspect="1"/>
          </p:cNvPicPr>
          <p:nvPr/>
        </p:nvPicPr>
        <p:blipFill>
          <a:blip r:embed="rId5"/>
          <a:stretch>
            <a:fillRect/>
          </a:stretch>
        </p:blipFill>
        <p:spPr>
          <a:xfrm>
            <a:off x="2988646" y="2781973"/>
            <a:ext cx="3477379" cy="1985290"/>
          </a:xfrm>
          <a:prstGeom prst="rect">
            <a:avLst/>
          </a:prstGeom>
        </p:spPr>
      </p:pic>
      <p:sp>
        <p:nvSpPr>
          <p:cNvPr id="10" name="TextBox 9">
            <a:extLst>
              <a:ext uri="{FF2B5EF4-FFF2-40B4-BE49-F238E27FC236}">
                <a16:creationId xmlns:a16="http://schemas.microsoft.com/office/drawing/2014/main" id="{23268224-FD8B-A845-A023-2BE7184E3710}"/>
              </a:ext>
            </a:extLst>
          </p:cNvPr>
          <p:cNvSpPr txBox="1"/>
          <p:nvPr/>
        </p:nvSpPr>
        <p:spPr>
          <a:xfrm>
            <a:off x="128580" y="4456332"/>
            <a:ext cx="2772891" cy="584775"/>
          </a:xfrm>
          <a:prstGeom prst="rect">
            <a:avLst/>
          </a:prstGeom>
          <a:noFill/>
        </p:spPr>
        <p:txBody>
          <a:bodyPr wrap="square" rtlCol="0">
            <a:spAutoFit/>
          </a:bodyPr>
          <a:lstStyle/>
          <a:p>
            <a:r>
              <a:rPr lang="en-US" sz="800" dirty="0"/>
              <a:t>UCI Energy Blogs. </a:t>
            </a:r>
            <a:r>
              <a:rPr lang="en-US" sz="800" dirty="0">
                <a:hlinkClick r:id="rId6"/>
              </a:rPr>
              <a:t>https://sites.uci.edu/energyobserver/2012/11/26/introduction-to-the-atlas-detector-at-the-lhc/</a:t>
            </a:r>
            <a:r>
              <a:rPr lang="en-US" sz="800" dirty="0"/>
              <a:t>  [Accessed October 6, 2021].</a:t>
            </a:r>
          </a:p>
        </p:txBody>
      </p:sp>
      <p:sp>
        <p:nvSpPr>
          <p:cNvPr id="11" name="TextBox 10">
            <a:extLst>
              <a:ext uri="{FF2B5EF4-FFF2-40B4-BE49-F238E27FC236}">
                <a16:creationId xmlns:a16="http://schemas.microsoft.com/office/drawing/2014/main" id="{CE952F17-2976-E24F-B1FC-FE23DF8AC294}"/>
              </a:ext>
            </a:extLst>
          </p:cNvPr>
          <p:cNvSpPr txBox="1"/>
          <p:nvPr/>
        </p:nvSpPr>
        <p:spPr>
          <a:xfrm>
            <a:off x="6008545" y="2512286"/>
            <a:ext cx="3109962" cy="1877437"/>
          </a:xfrm>
          <a:prstGeom prst="rect">
            <a:avLst/>
          </a:prstGeom>
          <a:noFill/>
        </p:spPr>
        <p:txBody>
          <a:bodyPr wrap="square" rtlCol="0">
            <a:spAutoFit/>
          </a:bodyPr>
          <a:lstStyle/>
          <a:p>
            <a:pPr marL="285750" indent="-285750">
              <a:buFont typeface="Arial" panose="020B0604020202020204" pitchFamily="34" charset="0"/>
              <a:buChar char="•"/>
            </a:pPr>
            <a:r>
              <a:rPr lang="en-US" sz="1400" dirty="0"/>
              <a:t>ATLAS</a:t>
            </a:r>
          </a:p>
          <a:p>
            <a:pPr marL="742950" lvl="1" indent="-285750">
              <a:buFont typeface="Arial" panose="020B0604020202020204" pitchFamily="34" charset="0"/>
              <a:buChar char="•"/>
            </a:pPr>
            <a:r>
              <a:rPr lang="en-US" sz="1400" dirty="0"/>
              <a:t>General purpose detector at the LHC</a:t>
            </a:r>
          </a:p>
          <a:p>
            <a:pPr marL="742950" lvl="1" indent="-285750">
              <a:buFont typeface="Arial" panose="020B0604020202020204" pitchFamily="34" charset="0"/>
              <a:buChar char="•"/>
            </a:pPr>
            <a:r>
              <a:rPr lang="en-US" sz="1400" dirty="0"/>
              <a:t>45 meters in length</a:t>
            </a:r>
          </a:p>
          <a:p>
            <a:pPr marL="742950" lvl="1" indent="-285750">
              <a:buFont typeface="Arial" panose="020B0604020202020204" pitchFamily="34" charset="0"/>
              <a:buChar char="•"/>
            </a:pPr>
            <a:r>
              <a:rPr lang="en-US" sz="1400" dirty="0"/>
              <a:t>25 meters in diameter</a:t>
            </a:r>
          </a:p>
          <a:p>
            <a:pPr marL="742950" lvl="1" indent="-285750">
              <a:buFont typeface="Arial" panose="020B0604020202020204" pitchFamily="34" charset="0"/>
              <a:buChar char="•"/>
            </a:pPr>
            <a:r>
              <a:rPr lang="en-US" sz="1400" dirty="0"/>
              <a:t>Weighs over 7000 tons</a:t>
            </a:r>
          </a:p>
          <a:p>
            <a:pPr marL="742950" lvl="1" indent="-285750">
              <a:buFont typeface="Arial" panose="020B0604020202020204" pitchFamily="34" charset="0"/>
              <a:buChar char="•"/>
            </a:pPr>
            <a:r>
              <a:rPr lang="en-US" sz="1400" dirty="0"/>
              <a:t>100 meters below ground</a:t>
            </a:r>
          </a:p>
          <a:p>
            <a:endParaRPr lang="en-US" dirty="0"/>
          </a:p>
        </p:txBody>
      </p:sp>
    </p:spTree>
    <p:extLst>
      <p:ext uri="{BB962C8B-B14F-4D97-AF65-F5344CB8AC3E}">
        <p14:creationId xmlns:p14="http://schemas.microsoft.com/office/powerpoint/2010/main" val="222390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6" y="744653"/>
            <a:ext cx="8229600" cy="491866"/>
          </a:xfrm>
        </p:spPr>
        <p:txBody>
          <a:bodyPr/>
          <a:lstStyle/>
          <a:p>
            <a:r>
              <a:rPr lang="en-US" dirty="0"/>
              <a:t>What is particle physics? </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a:t>
            </a:fld>
            <a:endParaRPr lang="en-US"/>
          </a:p>
        </p:txBody>
      </p:sp>
      <p:sp>
        <p:nvSpPr>
          <p:cNvPr id="11" name="TextBox 10">
            <a:extLst>
              <a:ext uri="{FF2B5EF4-FFF2-40B4-BE49-F238E27FC236}">
                <a16:creationId xmlns:a16="http://schemas.microsoft.com/office/drawing/2014/main" id="{FB9D6509-7058-7D41-9029-7D28DC9EEF21}"/>
              </a:ext>
            </a:extLst>
          </p:cNvPr>
          <p:cNvSpPr txBox="1"/>
          <p:nvPr/>
        </p:nvSpPr>
        <p:spPr>
          <a:xfrm>
            <a:off x="671816" y="1270141"/>
            <a:ext cx="8219209" cy="646331"/>
          </a:xfrm>
          <a:prstGeom prst="rect">
            <a:avLst/>
          </a:prstGeom>
          <a:noFill/>
        </p:spPr>
        <p:txBody>
          <a:bodyPr wrap="square" rtlCol="0">
            <a:spAutoFit/>
          </a:bodyPr>
          <a:lstStyle/>
          <a:p>
            <a:r>
              <a:rPr lang="en-US" i="1" dirty="0"/>
              <a:t>“Like giant toddlers … smashing things together to see what comes out”</a:t>
            </a:r>
            <a:endParaRPr lang="en-US" dirty="0"/>
          </a:p>
          <a:p>
            <a:pPr algn="r"/>
            <a:r>
              <a:rPr lang="en-US" i="1" dirty="0"/>
              <a:t>-</a:t>
            </a:r>
            <a:r>
              <a:rPr lang="en-US" dirty="0"/>
              <a:t>Anonymous</a:t>
            </a:r>
            <a:r>
              <a:rPr lang="en-US" i="1" dirty="0"/>
              <a:t> </a:t>
            </a:r>
            <a:r>
              <a:rPr lang="en-US" dirty="0"/>
              <a:t> </a:t>
            </a:r>
          </a:p>
        </p:txBody>
      </p:sp>
      <p:pic>
        <p:nvPicPr>
          <p:cNvPr id="6" name="Picture 5">
            <a:extLst>
              <a:ext uri="{FF2B5EF4-FFF2-40B4-BE49-F238E27FC236}">
                <a16:creationId xmlns:a16="http://schemas.microsoft.com/office/drawing/2014/main" id="{BA7BBC9F-5ADD-AE4A-900B-4D91E89BDB10}"/>
              </a:ext>
            </a:extLst>
          </p:cNvPr>
          <p:cNvPicPr>
            <a:picLocks noChangeAspect="1"/>
          </p:cNvPicPr>
          <p:nvPr/>
        </p:nvPicPr>
        <p:blipFill rotWithShape="1">
          <a:blip r:embed="rId2"/>
          <a:srcRect r="842" b="4760"/>
          <a:stretch/>
        </p:blipFill>
        <p:spPr>
          <a:xfrm>
            <a:off x="870034" y="2061067"/>
            <a:ext cx="3104497" cy="2138400"/>
          </a:xfrm>
          <a:prstGeom prst="rect">
            <a:avLst/>
          </a:prstGeom>
        </p:spPr>
      </p:pic>
      <p:pic>
        <p:nvPicPr>
          <p:cNvPr id="10" name="Picture 9">
            <a:extLst>
              <a:ext uri="{FF2B5EF4-FFF2-40B4-BE49-F238E27FC236}">
                <a16:creationId xmlns:a16="http://schemas.microsoft.com/office/drawing/2014/main" id="{3BFC5F83-3885-5040-9553-43477813E889}"/>
              </a:ext>
            </a:extLst>
          </p:cNvPr>
          <p:cNvPicPr>
            <a:picLocks noChangeAspect="1"/>
          </p:cNvPicPr>
          <p:nvPr/>
        </p:nvPicPr>
        <p:blipFill>
          <a:blip r:embed="rId3"/>
          <a:stretch>
            <a:fillRect/>
          </a:stretch>
        </p:blipFill>
        <p:spPr>
          <a:xfrm>
            <a:off x="4969343" y="1940013"/>
            <a:ext cx="3167713" cy="2543352"/>
          </a:xfrm>
          <a:prstGeom prst="rect">
            <a:avLst/>
          </a:prstGeom>
        </p:spPr>
      </p:pic>
      <p:cxnSp>
        <p:nvCxnSpPr>
          <p:cNvPr id="8" name="Straight Arrow Connector 7">
            <a:extLst>
              <a:ext uri="{FF2B5EF4-FFF2-40B4-BE49-F238E27FC236}">
                <a16:creationId xmlns:a16="http://schemas.microsoft.com/office/drawing/2014/main" id="{A96DC7D2-690A-9740-8278-3F19CE22AE5A}"/>
              </a:ext>
            </a:extLst>
          </p:cNvPr>
          <p:cNvCxnSpPr/>
          <p:nvPr/>
        </p:nvCxnSpPr>
        <p:spPr>
          <a:xfrm>
            <a:off x="4075289" y="3147022"/>
            <a:ext cx="8015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Donut 11">
            <a:extLst>
              <a:ext uri="{FF2B5EF4-FFF2-40B4-BE49-F238E27FC236}">
                <a16:creationId xmlns:a16="http://schemas.microsoft.com/office/drawing/2014/main" id="{05BA5CFC-3B98-D647-9084-6B136F9C205C}"/>
              </a:ext>
            </a:extLst>
          </p:cNvPr>
          <p:cNvSpPr/>
          <p:nvPr/>
        </p:nvSpPr>
        <p:spPr>
          <a:xfrm>
            <a:off x="6254044" y="3601156"/>
            <a:ext cx="587023" cy="598311"/>
          </a:xfrm>
          <a:prstGeom prst="donut">
            <a:avLst>
              <a:gd name="adj" fmla="val 57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196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6" y="744652"/>
            <a:ext cx="8229600" cy="564603"/>
          </a:xfrm>
        </p:spPr>
        <p:txBody>
          <a:bodyPr/>
          <a:lstStyle/>
          <a:p>
            <a:r>
              <a:rPr lang="en-US" dirty="0"/>
              <a:t>ATLAS (A Toroidal LHC </a:t>
            </a:r>
            <a:r>
              <a:rPr lang="en-US" dirty="0" err="1"/>
              <a:t>ApparatuS</a:t>
            </a:r>
            <a:r>
              <a:rPr lang="en-US" dirty="0"/>
              <a:t>) experiment</a:t>
            </a:r>
          </a:p>
          <a:p>
            <a:endParaRPr lang="en-US" dirty="0"/>
          </a:p>
          <a:p>
            <a:endParaRPr lang="en-US" dirty="0"/>
          </a:p>
          <a:p>
            <a:r>
              <a:rPr lang="en-US" dirty="0"/>
              <a:t>Insert animation </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20</a:t>
            </a:fld>
            <a:endParaRPr lang="en-US"/>
          </a:p>
        </p:txBody>
      </p:sp>
      <p:pic>
        <p:nvPicPr>
          <p:cNvPr id="9" name="CERN-VIDEO-2010-214-001-1080p.mp4">
            <a:hlinkClick r:id="" action="ppaction://media"/>
            <a:extLst>
              <a:ext uri="{FF2B5EF4-FFF2-40B4-BE49-F238E27FC236}">
                <a16:creationId xmlns:a16="http://schemas.microsoft.com/office/drawing/2014/main" id="{661334E2-1584-484D-A409-71B5453463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9144000" cy="5143502"/>
          </a:xfrm>
          <a:prstGeom prst="rect">
            <a:avLst/>
          </a:prstGeom>
        </p:spPr>
      </p:pic>
    </p:spTree>
    <p:extLst>
      <p:ext uri="{BB962C8B-B14F-4D97-AF65-F5344CB8AC3E}">
        <p14:creationId xmlns:p14="http://schemas.microsoft.com/office/powerpoint/2010/main" val="228028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5455">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5204362" cy="3468613"/>
          </a:xfrm>
        </p:spPr>
        <p:txBody>
          <a:bodyPr/>
          <a:lstStyle/>
          <a:p>
            <a:r>
              <a:rPr lang="en-US" dirty="0"/>
              <a:t>Standard model (SM) theory</a:t>
            </a:r>
          </a:p>
          <a:p>
            <a:pPr lvl="1"/>
            <a:r>
              <a:rPr lang="en-US" dirty="0"/>
              <a:t>Theory that describes all of the fundamental particles that we have observed so far</a:t>
            </a:r>
          </a:p>
          <a:p>
            <a:pPr lvl="1"/>
            <a:r>
              <a:rPr lang="en-US" dirty="0"/>
              <a:t>Can be categorize and describe interactions</a:t>
            </a:r>
          </a:p>
          <a:p>
            <a:r>
              <a:rPr lang="en-US" dirty="0"/>
              <a:t>Need for beyond standard model (BSM)</a:t>
            </a:r>
          </a:p>
          <a:p>
            <a:pPr lvl="1"/>
            <a:r>
              <a:rPr lang="en-US" dirty="0"/>
              <a:t>Are we missing any particles?</a:t>
            </a:r>
          </a:p>
          <a:p>
            <a:pPr lvl="1"/>
            <a:r>
              <a:rPr lang="en-US" dirty="0"/>
              <a:t>Is there a gravity force carrier?</a:t>
            </a:r>
          </a:p>
          <a:p>
            <a:pPr lvl="1"/>
            <a:r>
              <a:rPr lang="en-US" dirty="0"/>
              <a:t>How does dark matter fit in?</a:t>
            </a:r>
          </a:p>
          <a:p>
            <a:pPr lvl="1"/>
            <a:r>
              <a:rPr lang="en-US" dirty="0"/>
              <a:t>Is there anything more fundamental?</a:t>
            </a:r>
          </a:p>
          <a:p>
            <a:pPr lvl="1"/>
            <a:r>
              <a:rPr lang="en-US" dirty="0"/>
              <a:t>Is there a point where we have all the forces unified together?</a:t>
            </a:r>
          </a:p>
          <a:p>
            <a:pPr marL="342900" lvl="1" indent="0" algn="ctr">
              <a:buNone/>
            </a:pPr>
            <a:r>
              <a:rPr lang="en-US" sz="800" b="1" dirty="0">
                <a:solidFill>
                  <a:schemeClr val="tx1"/>
                </a:solidFill>
              </a:rPr>
              <a:t>.</a:t>
            </a:r>
          </a:p>
          <a:p>
            <a:pPr marL="342900" lvl="1" indent="0" algn="ctr">
              <a:buNone/>
            </a:pPr>
            <a:r>
              <a:rPr lang="en-US" sz="800" b="1" dirty="0">
                <a:solidFill>
                  <a:schemeClr val="tx1"/>
                </a:solidFill>
              </a:rPr>
              <a:t>.</a:t>
            </a:r>
          </a:p>
          <a:p>
            <a:pPr marL="342900" lvl="1" indent="0" algn="ctr">
              <a:buNone/>
            </a:pPr>
            <a:r>
              <a:rPr lang="en-US" sz="800" b="1" dirty="0">
                <a:solidFill>
                  <a:schemeClr val="tx1"/>
                </a:solidFill>
              </a:rPr>
              <a:t>.</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21</a:t>
            </a:fld>
            <a:endParaRPr lang="en-US" dirty="0"/>
          </a:p>
        </p:txBody>
      </p:sp>
      <p:pic>
        <p:nvPicPr>
          <p:cNvPr id="7" name="Picture 2" descr="mage result for standard model">
            <a:extLst>
              <a:ext uri="{FF2B5EF4-FFF2-40B4-BE49-F238E27FC236}">
                <a16:creationId xmlns:a16="http://schemas.microsoft.com/office/drawing/2014/main" id="{322F8AAD-65F1-1B47-A54A-486D87B8E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3" y="866374"/>
            <a:ext cx="3015661" cy="30198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F9A533-EF4F-0E4E-8897-55319BCF1E8C}"/>
              </a:ext>
            </a:extLst>
          </p:cNvPr>
          <p:cNvSpPr txBox="1"/>
          <p:nvPr/>
        </p:nvSpPr>
        <p:spPr>
          <a:xfrm>
            <a:off x="7548995" y="4057174"/>
            <a:ext cx="1569027" cy="584775"/>
          </a:xfrm>
          <a:prstGeom prst="rect">
            <a:avLst/>
          </a:prstGeom>
          <a:noFill/>
        </p:spPr>
        <p:txBody>
          <a:bodyPr wrap="square" rtlCol="0">
            <a:spAutoFit/>
          </a:bodyPr>
          <a:lstStyle/>
          <a:p>
            <a:r>
              <a:rPr lang="en-US" sz="800" dirty="0"/>
              <a:t>Symmetry Magazine. </a:t>
            </a:r>
            <a:r>
              <a:rPr lang="en-US" sz="800" dirty="0">
                <a:hlinkClick r:id="rId4"/>
              </a:rPr>
              <a:t>https://www.symmetrymagazine.org/standard-model/</a:t>
            </a:r>
            <a:r>
              <a:rPr lang="en-US" sz="800" dirty="0"/>
              <a:t> [Accessed October 6, 2021].</a:t>
            </a:r>
          </a:p>
        </p:txBody>
      </p:sp>
      <p:sp>
        <p:nvSpPr>
          <p:cNvPr id="9" name="TextBox 8">
            <a:extLst>
              <a:ext uri="{FF2B5EF4-FFF2-40B4-BE49-F238E27FC236}">
                <a16:creationId xmlns:a16="http://schemas.microsoft.com/office/drawing/2014/main" id="{C196CF4B-81F1-0B40-9AD3-AF939B3EE5DC}"/>
              </a:ext>
            </a:extLst>
          </p:cNvPr>
          <p:cNvSpPr txBox="1"/>
          <p:nvPr/>
        </p:nvSpPr>
        <p:spPr>
          <a:xfrm>
            <a:off x="8114469" y="744652"/>
            <a:ext cx="1005403" cy="923330"/>
          </a:xfrm>
          <a:prstGeom prst="rect">
            <a:avLst/>
          </a:prstGeom>
          <a:noFill/>
        </p:spPr>
        <p:txBody>
          <a:bodyPr wrap="none" rtlCol="0">
            <a:spAutoFit/>
          </a:bodyPr>
          <a:lstStyle/>
          <a:p>
            <a:r>
              <a:rPr lang="en-US" dirty="0">
                <a:solidFill>
                  <a:schemeClr val="accent6">
                    <a:lumMod val="75000"/>
                  </a:schemeClr>
                </a:solidFill>
              </a:rPr>
              <a:t>Quarks</a:t>
            </a:r>
          </a:p>
          <a:p>
            <a:r>
              <a:rPr lang="en-US" dirty="0">
                <a:solidFill>
                  <a:srgbClr val="89E4C1"/>
                </a:solidFill>
              </a:rPr>
              <a:t>Leptons</a:t>
            </a:r>
          </a:p>
          <a:p>
            <a:r>
              <a:rPr lang="en-US" dirty="0">
                <a:solidFill>
                  <a:srgbClr val="67B8E4"/>
                </a:solidFill>
              </a:rPr>
              <a:t>Bosons</a:t>
            </a:r>
          </a:p>
        </p:txBody>
      </p:sp>
    </p:spTree>
    <p:extLst>
      <p:ext uri="{BB962C8B-B14F-4D97-AF65-F5344CB8AC3E}">
        <p14:creationId xmlns:p14="http://schemas.microsoft.com/office/powerpoint/2010/main" val="1103318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6" y="744652"/>
            <a:ext cx="4000500" cy="3468613"/>
          </a:xfrm>
        </p:spPr>
        <p:txBody>
          <a:bodyPr/>
          <a:lstStyle/>
          <a:p>
            <a:r>
              <a:rPr lang="en-US" dirty="0"/>
              <a:t>Standard model</a:t>
            </a:r>
          </a:p>
          <a:p>
            <a:pPr lvl="1"/>
            <a:r>
              <a:rPr lang="en-US" dirty="0"/>
              <a:t>Like the periodic table for fundamental particles</a:t>
            </a:r>
          </a:p>
          <a:p>
            <a:r>
              <a:rPr lang="en-US" dirty="0"/>
              <a:t>Questions you could ask</a:t>
            </a:r>
          </a:p>
          <a:p>
            <a:pPr lvl="1"/>
            <a:r>
              <a:rPr lang="en-US" dirty="0"/>
              <a:t>Are we missing any particles?</a:t>
            </a:r>
          </a:p>
          <a:p>
            <a:pPr lvl="1"/>
            <a:r>
              <a:rPr lang="en-US" dirty="0"/>
              <a:t>Is there a gravity force carrier?</a:t>
            </a:r>
          </a:p>
          <a:p>
            <a:pPr lvl="1"/>
            <a:r>
              <a:rPr lang="en-US" dirty="0"/>
              <a:t>How does dark matter fit in?</a:t>
            </a:r>
          </a:p>
          <a:p>
            <a:pPr lvl="1"/>
            <a:r>
              <a:rPr lang="en-US" dirty="0"/>
              <a:t>Is there anything more fundamental?</a:t>
            </a:r>
          </a:p>
          <a:p>
            <a:pPr lvl="1"/>
            <a:r>
              <a:rPr lang="en-US" dirty="0"/>
              <a:t>Is there a point where we have all the forces unified together?</a:t>
            </a:r>
          </a:p>
          <a:p>
            <a:pPr marL="342900" lvl="1" indent="0" algn="ctr">
              <a:buNone/>
            </a:pPr>
            <a:r>
              <a:rPr lang="en-US" sz="800" b="1" dirty="0">
                <a:solidFill>
                  <a:schemeClr val="tx1"/>
                </a:solidFill>
              </a:rPr>
              <a:t>.</a:t>
            </a:r>
          </a:p>
          <a:p>
            <a:pPr marL="342900" lvl="1" indent="0" algn="ctr">
              <a:buNone/>
            </a:pPr>
            <a:r>
              <a:rPr lang="en-US" sz="800" b="1" dirty="0">
                <a:solidFill>
                  <a:schemeClr val="tx1"/>
                </a:solidFill>
              </a:rPr>
              <a:t>.</a:t>
            </a:r>
          </a:p>
          <a:p>
            <a:pPr marL="342900" lvl="1" indent="0" algn="ctr">
              <a:buNone/>
            </a:pPr>
            <a:r>
              <a:rPr lang="en-US" sz="800" b="1" dirty="0">
                <a:solidFill>
                  <a:schemeClr val="tx1"/>
                </a:solidFill>
              </a:rPr>
              <a:t>.</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22</a:t>
            </a:fld>
            <a:endParaRPr lang="en-US"/>
          </a:p>
        </p:txBody>
      </p:sp>
      <p:pic>
        <p:nvPicPr>
          <p:cNvPr id="7" name="Picture 2" descr="mage result for standard model">
            <a:extLst>
              <a:ext uri="{FF2B5EF4-FFF2-40B4-BE49-F238E27FC236}">
                <a16:creationId xmlns:a16="http://schemas.microsoft.com/office/drawing/2014/main" id="{322F8AAD-65F1-1B47-A54A-486D87B8E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890" y="744652"/>
            <a:ext cx="3623075" cy="36280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96CF4B-81F1-0B40-9AD3-AF939B3EE5DC}"/>
              </a:ext>
            </a:extLst>
          </p:cNvPr>
          <p:cNvSpPr txBox="1"/>
          <p:nvPr/>
        </p:nvSpPr>
        <p:spPr>
          <a:xfrm>
            <a:off x="7919654" y="797544"/>
            <a:ext cx="1005403" cy="923330"/>
          </a:xfrm>
          <a:prstGeom prst="rect">
            <a:avLst/>
          </a:prstGeom>
          <a:noFill/>
        </p:spPr>
        <p:txBody>
          <a:bodyPr wrap="none" rtlCol="0">
            <a:spAutoFit/>
          </a:bodyPr>
          <a:lstStyle/>
          <a:p>
            <a:r>
              <a:rPr lang="en-US" dirty="0">
                <a:solidFill>
                  <a:schemeClr val="accent6">
                    <a:lumMod val="75000"/>
                  </a:schemeClr>
                </a:solidFill>
              </a:rPr>
              <a:t>Quarks</a:t>
            </a:r>
          </a:p>
          <a:p>
            <a:r>
              <a:rPr lang="en-US" dirty="0">
                <a:solidFill>
                  <a:srgbClr val="89E4C1"/>
                </a:solidFill>
              </a:rPr>
              <a:t>Leptons</a:t>
            </a:r>
          </a:p>
          <a:p>
            <a:r>
              <a:rPr lang="en-US" dirty="0">
                <a:solidFill>
                  <a:srgbClr val="67B8E4"/>
                </a:solidFill>
              </a:rPr>
              <a:t>Bosons</a:t>
            </a:r>
          </a:p>
        </p:txBody>
      </p:sp>
      <p:sp>
        <p:nvSpPr>
          <p:cNvPr id="6" name="Explosion 1 5">
            <a:extLst>
              <a:ext uri="{FF2B5EF4-FFF2-40B4-BE49-F238E27FC236}">
                <a16:creationId xmlns:a16="http://schemas.microsoft.com/office/drawing/2014/main" id="{37BB6F45-0364-DE41-9B57-F3472C52F95D}"/>
              </a:ext>
            </a:extLst>
          </p:cNvPr>
          <p:cNvSpPr/>
          <p:nvPr/>
        </p:nvSpPr>
        <p:spPr>
          <a:xfrm>
            <a:off x="1402772" y="581529"/>
            <a:ext cx="6338455" cy="3794857"/>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These are the questions that motivate us!</a:t>
            </a:r>
          </a:p>
        </p:txBody>
      </p:sp>
      <p:sp>
        <p:nvSpPr>
          <p:cNvPr id="10" name="TextBox 9">
            <a:extLst>
              <a:ext uri="{FF2B5EF4-FFF2-40B4-BE49-F238E27FC236}">
                <a16:creationId xmlns:a16="http://schemas.microsoft.com/office/drawing/2014/main" id="{E64143E1-EC13-564F-9C98-8805D3B9888D}"/>
              </a:ext>
            </a:extLst>
          </p:cNvPr>
          <p:cNvSpPr txBox="1"/>
          <p:nvPr/>
        </p:nvSpPr>
        <p:spPr>
          <a:xfrm>
            <a:off x="7548995" y="4057174"/>
            <a:ext cx="1569027" cy="584775"/>
          </a:xfrm>
          <a:prstGeom prst="rect">
            <a:avLst/>
          </a:prstGeom>
          <a:noFill/>
        </p:spPr>
        <p:txBody>
          <a:bodyPr wrap="square" rtlCol="0">
            <a:spAutoFit/>
          </a:bodyPr>
          <a:lstStyle/>
          <a:p>
            <a:r>
              <a:rPr lang="en-US" sz="800" dirty="0"/>
              <a:t>Symmetry Magazine. </a:t>
            </a:r>
            <a:r>
              <a:rPr lang="en-US" sz="800" dirty="0">
                <a:hlinkClick r:id="rId3"/>
              </a:rPr>
              <a:t>https://www.symmetrymagazine.org/standard-model/</a:t>
            </a:r>
            <a:r>
              <a:rPr lang="en-US" sz="800" dirty="0"/>
              <a:t> [Accessed October 6, 2021].</a:t>
            </a:r>
          </a:p>
        </p:txBody>
      </p:sp>
    </p:spTree>
    <p:extLst>
      <p:ext uri="{BB962C8B-B14F-4D97-AF65-F5344CB8AC3E}">
        <p14:creationId xmlns:p14="http://schemas.microsoft.com/office/powerpoint/2010/main" val="374382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My questions: Is there a point where we have all the SM forces unified together? Is there a gravity force carrier?</a:t>
            </a:r>
          </a:p>
          <a:p>
            <a:r>
              <a:rPr lang="en-US" dirty="0"/>
              <a:t>To answer this, we’ll need new physics models (experimental inputs)</a:t>
            </a:r>
          </a:p>
          <a:p>
            <a:pPr lvl="1"/>
            <a:r>
              <a:rPr lang="en-US" dirty="0"/>
              <a:t>Grand Unified Theory</a:t>
            </a:r>
          </a:p>
          <a:p>
            <a:pPr lvl="1"/>
            <a:r>
              <a:rPr lang="en-US" dirty="0"/>
              <a:t>Quantum gravity/Graviton</a:t>
            </a:r>
          </a:p>
          <a:p>
            <a:r>
              <a:rPr lang="en-US" dirty="0"/>
              <a:t>We need experimental input to understand these models better</a:t>
            </a:r>
          </a:p>
          <a:p>
            <a:pPr lvl="1"/>
            <a:r>
              <a:rPr lang="en-US" dirty="0"/>
              <a:t>Maybe exclude some of the theories (need measurements to determine which theories are wild, and which ones are wild and plausible!)</a:t>
            </a:r>
          </a:p>
          <a:p>
            <a:pPr lvl="1"/>
            <a:r>
              <a:rPr lang="en-US" dirty="0"/>
              <a:t>Important to note, even if we don’t find something, that can still help exclude certain parts of the theory!</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23</a:t>
            </a:fld>
            <a:endParaRPr lang="en-US" dirty="0"/>
          </a:p>
        </p:txBody>
      </p:sp>
    </p:spTree>
    <p:extLst>
      <p:ext uri="{BB962C8B-B14F-4D97-AF65-F5344CB8AC3E}">
        <p14:creationId xmlns:p14="http://schemas.microsoft.com/office/powerpoint/2010/main" val="2502173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4" y="744652"/>
            <a:ext cx="8956965" cy="3671484"/>
          </a:xfrm>
        </p:spPr>
        <p:txBody>
          <a:bodyPr/>
          <a:lstStyle/>
          <a:p>
            <a:r>
              <a:rPr lang="en-US" dirty="0"/>
              <a:t>Question: Is there a point where we have all the SM forces unified together?</a:t>
            </a:r>
          </a:p>
          <a:p>
            <a:r>
              <a:rPr lang="en-US" dirty="0"/>
              <a:t>Grand Unified Theory (GUT)</a:t>
            </a:r>
          </a:p>
          <a:p>
            <a:pPr lvl="1"/>
            <a:r>
              <a:rPr lang="en-US" dirty="0"/>
              <a:t>A model where at high energies, the electromagnetic, weak, and strong forces merge into a single force</a:t>
            </a:r>
          </a:p>
          <a:p>
            <a:pPr lvl="1"/>
            <a:endParaRPr lang="en-US" dirty="0"/>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24</a:t>
            </a:fld>
            <a:endParaRPr lang="en-US" dirty="0"/>
          </a:p>
        </p:txBody>
      </p:sp>
      <p:pic>
        <p:nvPicPr>
          <p:cNvPr id="6" name="Picture 5">
            <a:extLst>
              <a:ext uri="{FF2B5EF4-FFF2-40B4-BE49-F238E27FC236}">
                <a16:creationId xmlns:a16="http://schemas.microsoft.com/office/drawing/2014/main" id="{2DA3DCF4-3152-CE4A-9E69-D87EF9BA73F4}"/>
              </a:ext>
            </a:extLst>
          </p:cNvPr>
          <p:cNvPicPr>
            <a:picLocks noChangeAspect="1"/>
          </p:cNvPicPr>
          <p:nvPr/>
        </p:nvPicPr>
        <p:blipFill rotWithShape="1">
          <a:blip r:embed="rId3"/>
          <a:srcRect t="6143" b="10415"/>
          <a:stretch/>
        </p:blipFill>
        <p:spPr>
          <a:xfrm>
            <a:off x="1283277" y="2297032"/>
            <a:ext cx="5870864" cy="1828800"/>
          </a:xfrm>
          <a:prstGeom prst="rect">
            <a:avLst/>
          </a:prstGeom>
        </p:spPr>
      </p:pic>
      <p:cxnSp>
        <p:nvCxnSpPr>
          <p:cNvPr id="8" name="Straight Arrow Connector 7">
            <a:extLst>
              <a:ext uri="{FF2B5EF4-FFF2-40B4-BE49-F238E27FC236}">
                <a16:creationId xmlns:a16="http://schemas.microsoft.com/office/drawing/2014/main" id="{4DED36CC-8265-3D41-91FA-A39E2AED3FD3}"/>
              </a:ext>
            </a:extLst>
          </p:cNvPr>
          <p:cNvCxnSpPr>
            <a:cxnSpLocks/>
          </p:cNvCxnSpPr>
          <p:nvPr/>
        </p:nvCxnSpPr>
        <p:spPr>
          <a:xfrm flipV="1">
            <a:off x="2157984" y="3942952"/>
            <a:ext cx="0" cy="182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A662276-8644-7845-9985-1792CF9D3F37}"/>
              </a:ext>
            </a:extLst>
          </p:cNvPr>
          <p:cNvCxnSpPr>
            <a:cxnSpLocks/>
          </p:cNvCxnSpPr>
          <p:nvPr/>
        </p:nvCxnSpPr>
        <p:spPr>
          <a:xfrm flipV="1">
            <a:off x="3261360" y="3922344"/>
            <a:ext cx="0" cy="182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D8005BE-E919-C14B-BA0C-E9AA7604F8FC}"/>
              </a:ext>
            </a:extLst>
          </p:cNvPr>
          <p:cNvCxnSpPr>
            <a:cxnSpLocks/>
          </p:cNvCxnSpPr>
          <p:nvPr/>
        </p:nvCxnSpPr>
        <p:spPr>
          <a:xfrm flipV="1">
            <a:off x="4785360" y="3942952"/>
            <a:ext cx="0" cy="182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43F23B4-E67E-F544-999D-9E3302D74E01}"/>
              </a:ext>
            </a:extLst>
          </p:cNvPr>
          <p:cNvSpPr txBox="1"/>
          <p:nvPr/>
        </p:nvSpPr>
        <p:spPr>
          <a:xfrm>
            <a:off x="1524779" y="4105224"/>
            <a:ext cx="1266410" cy="539928"/>
          </a:xfrm>
          <a:prstGeom prst="rect">
            <a:avLst/>
          </a:prstGeom>
          <a:noFill/>
        </p:spPr>
        <p:txBody>
          <a:bodyPr wrap="square" rtlCol="0">
            <a:spAutoFit/>
          </a:bodyPr>
          <a:lstStyle/>
          <a:p>
            <a:pPr algn="ctr"/>
            <a:r>
              <a:rPr lang="en-US" sz="1400" dirty="0">
                <a:solidFill>
                  <a:srgbClr val="0070C0"/>
                </a:solidFill>
              </a:rPr>
              <a:t>Us now </a:t>
            </a:r>
          </a:p>
          <a:p>
            <a:pPr algn="ctr"/>
            <a:r>
              <a:rPr lang="en-US" sz="1400" dirty="0">
                <a:solidFill>
                  <a:srgbClr val="0070C0"/>
                </a:solidFill>
              </a:rPr>
              <a:t>(~10</a:t>
            </a:r>
            <a:r>
              <a:rPr lang="en-US" sz="1400" baseline="30000" dirty="0">
                <a:solidFill>
                  <a:srgbClr val="0070C0"/>
                </a:solidFill>
              </a:rPr>
              <a:t>-13</a:t>
            </a:r>
            <a:r>
              <a:rPr lang="en-US" sz="1400" dirty="0">
                <a:solidFill>
                  <a:srgbClr val="0070C0"/>
                </a:solidFill>
              </a:rPr>
              <a:t> GeV)</a:t>
            </a:r>
          </a:p>
        </p:txBody>
      </p:sp>
      <p:sp>
        <p:nvSpPr>
          <p:cNvPr id="14" name="TextBox 13">
            <a:extLst>
              <a:ext uri="{FF2B5EF4-FFF2-40B4-BE49-F238E27FC236}">
                <a16:creationId xmlns:a16="http://schemas.microsoft.com/office/drawing/2014/main" id="{44DC92B9-0978-394B-975B-1EF6CFFCBD31}"/>
              </a:ext>
            </a:extLst>
          </p:cNvPr>
          <p:cNvSpPr txBox="1"/>
          <p:nvPr/>
        </p:nvSpPr>
        <p:spPr>
          <a:xfrm>
            <a:off x="2841257" y="4105224"/>
            <a:ext cx="1054608" cy="307777"/>
          </a:xfrm>
          <a:prstGeom prst="rect">
            <a:avLst/>
          </a:prstGeom>
          <a:noFill/>
        </p:spPr>
        <p:txBody>
          <a:bodyPr wrap="square" rtlCol="0">
            <a:spAutoFit/>
          </a:bodyPr>
          <a:lstStyle/>
          <a:p>
            <a:r>
              <a:rPr lang="en-US" sz="1400" dirty="0">
                <a:solidFill>
                  <a:srgbClr val="0070C0"/>
                </a:solidFill>
              </a:rPr>
              <a:t>~100 GeV</a:t>
            </a:r>
          </a:p>
        </p:txBody>
      </p:sp>
      <p:sp>
        <p:nvSpPr>
          <p:cNvPr id="15" name="TextBox 14">
            <a:extLst>
              <a:ext uri="{FF2B5EF4-FFF2-40B4-BE49-F238E27FC236}">
                <a16:creationId xmlns:a16="http://schemas.microsoft.com/office/drawing/2014/main" id="{79949225-40BB-C945-9149-712E63FE4DEB}"/>
              </a:ext>
            </a:extLst>
          </p:cNvPr>
          <p:cNvSpPr txBox="1"/>
          <p:nvPr/>
        </p:nvSpPr>
        <p:spPr>
          <a:xfrm>
            <a:off x="4258056" y="4169182"/>
            <a:ext cx="1054608" cy="307777"/>
          </a:xfrm>
          <a:prstGeom prst="rect">
            <a:avLst/>
          </a:prstGeom>
          <a:noFill/>
        </p:spPr>
        <p:txBody>
          <a:bodyPr wrap="square" rtlCol="0">
            <a:spAutoFit/>
          </a:bodyPr>
          <a:lstStyle/>
          <a:p>
            <a:r>
              <a:rPr lang="en-US" sz="1400" dirty="0">
                <a:solidFill>
                  <a:srgbClr val="0070C0"/>
                </a:solidFill>
              </a:rPr>
              <a:t>~10</a:t>
            </a:r>
            <a:r>
              <a:rPr lang="en-US" sz="1400" baseline="30000" dirty="0">
                <a:solidFill>
                  <a:srgbClr val="0070C0"/>
                </a:solidFill>
              </a:rPr>
              <a:t>14</a:t>
            </a:r>
            <a:r>
              <a:rPr lang="en-US" sz="1400" dirty="0">
                <a:solidFill>
                  <a:srgbClr val="0070C0"/>
                </a:solidFill>
              </a:rPr>
              <a:t> GeV</a:t>
            </a:r>
          </a:p>
        </p:txBody>
      </p:sp>
    </p:spTree>
    <p:extLst>
      <p:ext uri="{BB962C8B-B14F-4D97-AF65-F5344CB8AC3E}">
        <p14:creationId xmlns:p14="http://schemas.microsoft.com/office/powerpoint/2010/main" val="147552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826336" cy="3671484"/>
          </a:xfrm>
        </p:spPr>
        <p:txBody>
          <a:bodyPr/>
          <a:lstStyle/>
          <a:p>
            <a:r>
              <a:rPr lang="en-US" dirty="0"/>
              <a:t>Question: Is there a point where we have all the SM forces unified together?</a:t>
            </a:r>
          </a:p>
          <a:p>
            <a:r>
              <a:rPr lang="en-US" dirty="0"/>
              <a:t>Grand Unified Theory (GUT)</a:t>
            </a:r>
          </a:p>
          <a:p>
            <a:pPr lvl="1"/>
            <a:r>
              <a:rPr lang="en-US" dirty="0"/>
              <a:t>A model where at high energies, the electromagnetic, weak, and strong forces merge into a single force</a:t>
            </a:r>
          </a:p>
          <a:p>
            <a:pPr lvl="1"/>
            <a:endParaRPr lang="en-US" dirty="0"/>
          </a:p>
          <a:p>
            <a:pPr lvl="1"/>
            <a:endParaRPr lang="en-US" dirty="0"/>
          </a:p>
          <a:p>
            <a:pPr lvl="1"/>
            <a:endParaRPr lang="en-US" dirty="0"/>
          </a:p>
          <a:p>
            <a:pPr lvl="1"/>
            <a:endParaRPr lang="en-US" dirty="0"/>
          </a:p>
          <a:p>
            <a:pPr lvl="1"/>
            <a:endParaRPr lang="en-US" dirty="0"/>
          </a:p>
          <a:p>
            <a:pPr lvl="1"/>
            <a:r>
              <a:rPr lang="en-US" dirty="0"/>
              <a:t>Observing these new particles could provide evidence of unification at a higher energy</a:t>
            </a:r>
          </a:p>
          <a:p>
            <a:pPr lvl="1"/>
            <a:endParaRPr lang="en-US" dirty="0"/>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25</a:t>
            </a:fld>
            <a:endParaRPr lang="en-US" dirty="0"/>
          </a:p>
        </p:txBody>
      </p:sp>
      <p:sp>
        <p:nvSpPr>
          <p:cNvPr id="7" name="Rectangle 6">
            <a:extLst>
              <a:ext uri="{FF2B5EF4-FFF2-40B4-BE49-F238E27FC236}">
                <a16:creationId xmlns:a16="http://schemas.microsoft.com/office/drawing/2014/main" id="{1A461B31-73A8-8E46-8011-D86000E0E101}"/>
              </a:ext>
            </a:extLst>
          </p:cNvPr>
          <p:cNvSpPr/>
          <p:nvPr/>
        </p:nvSpPr>
        <p:spPr>
          <a:xfrm>
            <a:off x="438792" y="2266133"/>
            <a:ext cx="1561171" cy="119318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32C646-E753-814A-BB9B-5F60898B3354}"/>
              </a:ext>
            </a:extLst>
          </p:cNvPr>
          <p:cNvSpPr/>
          <p:nvPr/>
        </p:nvSpPr>
        <p:spPr>
          <a:xfrm>
            <a:off x="3495562" y="2262010"/>
            <a:ext cx="2005361" cy="120142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3D3084-3EAA-9043-81FA-4A17ADBC37F9}"/>
              </a:ext>
            </a:extLst>
          </p:cNvPr>
          <p:cNvSpPr/>
          <p:nvPr/>
        </p:nvSpPr>
        <p:spPr>
          <a:xfrm>
            <a:off x="6282735" y="2262009"/>
            <a:ext cx="1736634" cy="120142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40084E-E528-5A44-B3BE-1CE5FF7C57BC}"/>
              </a:ext>
            </a:extLst>
          </p:cNvPr>
          <p:cNvSpPr txBox="1"/>
          <p:nvPr/>
        </p:nvSpPr>
        <p:spPr>
          <a:xfrm>
            <a:off x="6327749" y="2539555"/>
            <a:ext cx="1646605" cy="646331"/>
          </a:xfrm>
          <a:prstGeom prst="rect">
            <a:avLst/>
          </a:prstGeom>
          <a:noFill/>
        </p:spPr>
        <p:txBody>
          <a:bodyPr wrap="none" rtlCol="0">
            <a:spAutoFit/>
          </a:bodyPr>
          <a:lstStyle/>
          <a:p>
            <a:pPr algn="ctr"/>
            <a:r>
              <a:rPr lang="en-US" dirty="0"/>
              <a:t>Extra particles</a:t>
            </a:r>
          </a:p>
          <a:p>
            <a:pPr algn="ctr"/>
            <a:r>
              <a:rPr lang="en-US" dirty="0"/>
              <a:t>(Z’,W’)</a:t>
            </a:r>
          </a:p>
        </p:txBody>
      </p:sp>
      <p:sp>
        <p:nvSpPr>
          <p:cNvPr id="11" name="TextBox 10">
            <a:extLst>
              <a:ext uri="{FF2B5EF4-FFF2-40B4-BE49-F238E27FC236}">
                <a16:creationId xmlns:a16="http://schemas.microsoft.com/office/drawing/2014/main" id="{89446885-395B-BA44-83F0-022D416B929D}"/>
              </a:ext>
            </a:extLst>
          </p:cNvPr>
          <p:cNvSpPr txBox="1"/>
          <p:nvPr/>
        </p:nvSpPr>
        <p:spPr>
          <a:xfrm>
            <a:off x="3540166" y="2436212"/>
            <a:ext cx="1916151" cy="923330"/>
          </a:xfrm>
          <a:prstGeom prst="rect">
            <a:avLst/>
          </a:prstGeom>
          <a:noFill/>
        </p:spPr>
        <p:txBody>
          <a:bodyPr wrap="square" rtlCol="0">
            <a:spAutoFit/>
          </a:bodyPr>
          <a:lstStyle/>
          <a:p>
            <a:pPr algn="ctr"/>
            <a:r>
              <a:rPr lang="en-US" dirty="0"/>
              <a:t>Standard Model Particles</a:t>
            </a:r>
          </a:p>
          <a:p>
            <a:pPr algn="ctr"/>
            <a:r>
              <a:rPr lang="en-US" dirty="0"/>
              <a:t>(𝛾,</a:t>
            </a:r>
            <a:r>
              <a:rPr lang="en-US" dirty="0" err="1"/>
              <a:t>g,W</a:t>
            </a:r>
            <a:r>
              <a:rPr lang="en-US" baseline="30000" dirty="0"/>
              <a:t>+/-</a:t>
            </a:r>
            <a:r>
              <a:rPr lang="en-US" dirty="0"/>
              <a:t>,Z</a:t>
            </a:r>
            <a:r>
              <a:rPr lang="en-US" baseline="30000" dirty="0"/>
              <a:t>0</a:t>
            </a:r>
            <a:r>
              <a:rPr lang="en-US" dirty="0"/>
              <a:t>)</a:t>
            </a:r>
          </a:p>
        </p:txBody>
      </p:sp>
      <p:sp>
        <p:nvSpPr>
          <p:cNvPr id="12" name="TextBox 11">
            <a:extLst>
              <a:ext uri="{FF2B5EF4-FFF2-40B4-BE49-F238E27FC236}">
                <a16:creationId xmlns:a16="http://schemas.microsoft.com/office/drawing/2014/main" id="{188C0229-81F1-EE41-8F09-3B3DE49044E8}"/>
              </a:ext>
            </a:extLst>
          </p:cNvPr>
          <p:cNvSpPr txBox="1"/>
          <p:nvPr/>
        </p:nvSpPr>
        <p:spPr>
          <a:xfrm>
            <a:off x="5710527" y="2713211"/>
            <a:ext cx="396477" cy="369332"/>
          </a:xfrm>
          <a:prstGeom prst="rect">
            <a:avLst/>
          </a:prstGeom>
          <a:noFill/>
        </p:spPr>
        <p:txBody>
          <a:bodyPr wrap="square" rtlCol="0">
            <a:spAutoFit/>
          </a:bodyPr>
          <a:lstStyle/>
          <a:p>
            <a:r>
              <a:rPr lang="en-US" dirty="0"/>
              <a:t>+</a:t>
            </a:r>
          </a:p>
        </p:txBody>
      </p:sp>
      <p:cxnSp>
        <p:nvCxnSpPr>
          <p:cNvPr id="14" name="Straight Arrow Connector 13">
            <a:extLst>
              <a:ext uri="{FF2B5EF4-FFF2-40B4-BE49-F238E27FC236}">
                <a16:creationId xmlns:a16="http://schemas.microsoft.com/office/drawing/2014/main" id="{722AFAEA-F737-C84F-8D66-69A430B3A820}"/>
              </a:ext>
            </a:extLst>
          </p:cNvPr>
          <p:cNvCxnSpPr/>
          <p:nvPr/>
        </p:nvCxnSpPr>
        <p:spPr>
          <a:xfrm>
            <a:off x="2179394" y="2862723"/>
            <a:ext cx="10370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E39FB90E-4FFE-A547-9240-ED74AFA6DCDC}"/>
              </a:ext>
            </a:extLst>
          </p:cNvPr>
          <p:cNvSpPr txBox="1"/>
          <p:nvPr/>
        </p:nvSpPr>
        <p:spPr>
          <a:xfrm>
            <a:off x="883387" y="2678057"/>
            <a:ext cx="671979" cy="369332"/>
          </a:xfrm>
          <a:prstGeom prst="rect">
            <a:avLst/>
          </a:prstGeom>
          <a:noFill/>
        </p:spPr>
        <p:txBody>
          <a:bodyPr wrap="none" rtlCol="0">
            <a:spAutoFit/>
          </a:bodyPr>
          <a:lstStyle/>
          <a:p>
            <a:r>
              <a:rPr lang="en-US" dirty="0"/>
              <a:t>GUT</a:t>
            </a:r>
          </a:p>
        </p:txBody>
      </p:sp>
    </p:spTree>
    <p:extLst>
      <p:ext uri="{BB962C8B-B14F-4D97-AF65-F5344CB8AC3E}">
        <p14:creationId xmlns:p14="http://schemas.microsoft.com/office/powerpoint/2010/main" val="20032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Question: Is there a gravity force carrier?</a:t>
            </a:r>
          </a:p>
          <a:p>
            <a:r>
              <a:rPr lang="en-US" dirty="0"/>
              <a:t>Quantum Gravity/Graviton</a:t>
            </a:r>
          </a:p>
          <a:p>
            <a:pPr lvl="1"/>
            <a:r>
              <a:rPr lang="en-US" dirty="0"/>
              <a:t>Hypothetical spin-2 particle that mediates the gravitational force</a:t>
            </a:r>
          </a:p>
          <a:p>
            <a:pPr lvl="1"/>
            <a:r>
              <a:rPr lang="en-US" dirty="0"/>
              <a:t>But first, let’s talk about dimensionality…</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26</a:t>
            </a:fld>
            <a:endParaRPr lang="en-US" dirty="0"/>
          </a:p>
        </p:txBody>
      </p:sp>
    </p:spTree>
    <p:extLst>
      <p:ext uri="{BB962C8B-B14F-4D97-AF65-F5344CB8AC3E}">
        <p14:creationId xmlns:p14="http://schemas.microsoft.com/office/powerpoint/2010/main" val="2942287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Question: Is there a gravity force carrier?</a:t>
            </a:r>
          </a:p>
          <a:p>
            <a:r>
              <a:rPr lang="en-US" dirty="0"/>
              <a:t>Quantum Gravity/Graviton</a:t>
            </a:r>
          </a:p>
          <a:p>
            <a:pPr lvl="1"/>
            <a:r>
              <a:rPr lang="en-US" dirty="0"/>
              <a:t>Hypothetical spin-2 particle that mediates the gravitational force</a:t>
            </a:r>
          </a:p>
          <a:p>
            <a:pPr lvl="1"/>
            <a:r>
              <a:rPr lang="en-US" dirty="0"/>
              <a:t>But first, let’s talk about dimensionality…</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27</a:t>
            </a:fld>
            <a:endParaRPr lang="en-US" dirty="0"/>
          </a:p>
        </p:txBody>
      </p:sp>
      <p:pic>
        <p:nvPicPr>
          <p:cNvPr id="6" name="Picture 5">
            <a:extLst>
              <a:ext uri="{FF2B5EF4-FFF2-40B4-BE49-F238E27FC236}">
                <a16:creationId xmlns:a16="http://schemas.microsoft.com/office/drawing/2014/main" id="{30AFE38D-73D9-EC41-889F-06AADBF6A752}"/>
              </a:ext>
            </a:extLst>
          </p:cNvPr>
          <p:cNvPicPr>
            <a:picLocks noChangeAspect="1"/>
          </p:cNvPicPr>
          <p:nvPr/>
        </p:nvPicPr>
        <p:blipFill>
          <a:blip r:embed="rId3"/>
          <a:stretch>
            <a:fillRect/>
          </a:stretch>
        </p:blipFill>
        <p:spPr>
          <a:xfrm>
            <a:off x="582776" y="2294352"/>
            <a:ext cx="2419639" cy="1693747"/>
          </a:xfrm>
          <a:prstGeom prst="rect">
            <a:avLst/>
          </a:prstGeom>
        </p:spPr>
      </p:pic>
      <p:sp>
        <p:nvSpPr>
          <p:cNvPr id="12" name="TextBox 11">
            <a:extLst>
              <a:ext uri="{FF2B5EF4-FFF2-40B4-BE49-F238E27FC236}">
                <a16:creationId xmlns:a16="http://schemas.microsoft.com/office/drawing/2014/main" id="{662C4EF5-A9E8-6140-986B-8F495BF50B8A}"/>
              </a:ext>
            </a:extLst>
          </p:cNvPr>
          <p:cNvSpPr txBox="1"/>
          <p:nvPr/>
        </p:nvSpPr>
        <p:spPr>
          <a:xfrm>
            <a:off x="297816" y="4483977"/>
            <a:ext cx="8059991" cy="215444"/>
          </a:xfrm>
          <a:prstGeom prst="rect">
            <a:avLst/>
          </a:prstGeom>
          <a:noFill/>
        </p:spPr>
        <p:txBody>
          <a:bodyPr wrap="square" rtlCol="0">
            <a:spAutoFit/>
          </a:bodyPr>
          <a:lstStyle/>
          <a:p>
            <a:r>
              <a:rPr lang="en-US" sz="800" dirty="0" err="1"/>
              <a:t>Vecteezy</a:t>
            </a:r>
            <a:r>
              <a:rPr lang="en-US" sz="800" dirty="0"/>
              <a:t>. </a:t>
            </a:r>
            <a:r>
              <a:rPr lang="en-US" sz="800" dirty="0">
                <a:hlinkClick r:id="rId4"/>
              </a:rPr>
              <a:t>https://www.vecteezy.com/vector-art/152799-tightrope-walker-over-city-buildings</a:t>
            </a:r>
            <a:r>
              <a:rPr lang="en-US" sz="800" dirty="0"/>
              <a:t> [Accessed October 13 2021].</a:t>
            </a:r>
          </a:p>
        </p:txBody>
      </p:sp>
    </p:spTree>
    <p:extLst>
      <p:ext uri="{BB962C8B-B14F-4D97-AF65-F5344CB8AC3E}">
        <p14:creationId xmlns:p14="http://schemas.microsoft.com/office/powerpoint/2010/main" val="368509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Question: Is there a gravity force carrier?</a:t>
            </a:r>
          </a:p>
          <a:p>
            <a:r>
              <a:rPr lang="en-US" dirty="0"/>
              <a:t>Quantum Gravity/Graviton</a:t>
            </a:r>
          </a:p>
          <a:p>
            <a:pPr lvl="1"/>
            <a:r>
              <a:rPr lang="en-US" dirty="0"/>
              <a:t>Hypothetical spin-2 particle that mediates the gravitational force</a:t>
            </a:r>
          </a:p>
          <a:p>
            <a:pPr lvl="1"/>
            <a:r>
              <a:rPr lang="en-US" dirty="0"/>
              <a:t>But first, let’s talk about dimensionality…</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28</a:t>
            </a:fld>
            <a:endParaRPr lang="en-US" dirty="0"/>
          </a:p>
        </p:txBody>
      </p:sp>
      <p:pic>
        <p:nvPicPr>
          <p:cNvPr id="6" name="Picture 5">
            <a:extLst>
              <a:ext uri="{FF2B5EF4-FFF2-40B4-BE49-F238E27FC236}">
                <a16:creationId xmlns:a16="http://schemas.microsoft.com/office/drawing/2014/main" id="{30AFE38D-73D9-EC41-889F-06AADBF6A752}"/>
              </a:ext>
            </a:extLst>
          </p:cNvPr>
          <p:cNvPicPr>
            <a:picLocks noChangeAspect="1"/>
          </p:cNvPicPr>
          <p:nvPr/>
        </p:nvPicPr>
        <p:blipFill>
          <a:blip r:embed="rId3"/>
          <a:stretch>
            <a:fillRect/>
          </a:stretch>
        </p:blipFill>
        <p:spPr>
          <a:xfrm>
            <a:off x="582776" y="2294352"/>
            <a:ext cx="2419639" cy="1693747"/>
          </a:xfrm>
          <a:prstGeom prst="rect">
            <a:avLst/>
          </a:prstGeom>
        </p:spPr>
      </p:pic>
      <p:pic>
        <p:nvPicPr>
          <p:cNvPr id="7" name="Picture 6">
            <a:extLst>
              <a:ext uri="{FF2B5EF4-FFF2-40B4-BE49-F238E27FC236}">
                <a16:creationId xmlns:a16="http://schemas.microsoft.com/office/drawing/2014/main" id="{AB377232-B764-1C46-80BB-377BD2BA9340}"/>
              </a:ext>
            </a:extLst>
          </p:cNvPr>
          <p:cNvPicPr>
            <a:picLocks noChangeAspect="1"/>
          </p:cNvPicPr>
          <p:nvPr/>
        </p:nvPicPr>
        <p:blipFill rotWithShape="1">
          <a:blip r:embed="rId4"/>
          <a:srcRect t="23003" b="9874"/>
          <a:stretch/>
        </p:blipFill>
        <p:spPr>
          <a:xfrm>
            <a:off x="4162923" y="3194305"/>
            <a:ext cx="1566071" cy="754695"/>
          </a:xfrm>
          <a:prstGeom prst="rect">
            <a:avLst/>
          </a:prstGeom>
        </p:spPr>
      </p:pic>
      <p:sp>
        <p:nvSpPr>
          <p:cNvPr id="8" name="Frame 7">
            <a:extLst>
              <a:ext uri="{FF2B5EF4-FFF2-40B4-BE49-F238E27FC236}">
                <a16:creationId xmlns:a16="http://schemas.microsoft.com/office/drawing/2014/main" id="{0BC4DF23-282E-B647-A5DF-D3AC1F5EFE6C}"/>
              </a:ext>
            </a:extLst>
          </p:cNvPr>
          <p:cNvSpPr/>
          <p:nvPr/>
        </p:nvSpPr>
        <p:spPr>
          <a:xfrm>
            <a:off x="4084421" y="3194305"/>
            <a:ext cx="1633595" cy="754696"/>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Triangle 10">
            <a:extLst>
              <a:ext uri="{FF2B5EF4-FFF2-40B4-BE49-F238E27FC236}">
                <a16:creationId xmlns:a16="http://schemas.microsoft.com/office/drawing/2014/main" id="{FC65ABCF-95C8-A746-B760-9808192E7A11}"/>
              </a:ext>
            </a:extLst>
          </p:cNvPr>
          <p:cNvSpPr/>
          <p:nvPr/>
        </p:nvSpPr>
        <p:spPr>
          <a:xfrm rot="16604378">
            <a:off x="2770325" y="2482514"/>
            <a:ext cx="760142" cy="194931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129EDCD8-C440-D245-9BF9-867DA922E13D}"/>
              </a:ext>
            </a:extLst>
          </p:cNvPr>
          <p:cNvSpPr txBox="1"/>
          <p:nvPr/>
        </p:nvSpPr>
        <p:spPr>
          <a:xfrm>
            <a:off x="384848" y="4416136"/>
            <a:ext cx="8391017" cy="338554"/>
          </a:xfrm>
          <a:prstGeom prst="rect">
            <a:avLst/>
          </a:prstGeom>
          <a:noFill/>
        </p:spPr>
        <p:txBody>
          <a:bodyPr wrap="square" rtlCol="0">
            <a:spAutoFit/>
          </a:bodyPr>
          <a:lstStyle/>
          <a:p>
            <a:r>
              <a:rPr lang="en-US" sz="800" dirty="0" err="1"/>
              <a:t>Vecteezy</a:t>
            </a:r>
            <a:r>
              <a:rPr lang="en-US" sz="800" dirty="0"/>
              <a:t>. </a:t>
            </a:r>
            <a:r>
              <a:rPr lang="en-US" sz="800" dirty="0">
                <a:hlinkClick r:id="rId5"/>
              </a:rPr>
              <a:t>https://www.vecteezy.com/vector-art/152799-tightrope-walker-over-city-buildings</a:t>
            </a:r>
            <a:r>
              <a:rPr lang="en-US" sz="800" dirty="0"/>
              <a:t> [Accessed October 13 2021].</a:t>
            </a:r>
          </a:p>
          <a:p>
            <a:r>
              <a:rPr lang="en-US" sz="800" dirty="0"/>
              <a:t>Shutterstock. </a:t>
            </a:r>
            <a:r>
              <a:rPr lang="en-US" sz="800" dirty="0">
                <a:hlinkClick r:id="rId6"/>
              </a:rPr>
              <a:t>https://www.shutterstock.com/image-photo/ant-on-tightrope-1445223776</a:t>
            </a:r>
            <a:r>
              <a:rPr lang="en-US" sz="800" dirty="0"/>
              <a:t>  [Accessed October 13 2021].</a:t>
            </a:r>
          </a:p>
        </p:txBody>
      </p:sp>
    </p:spTree>
    <p:extLst>
      <p:ext uri="{BB962C8B-B14F-4D97-AF65-F5344CB8AC3E}">
        <p14:creationId xmlns:p14="http://schemas.microsoft.com/office/powerpoint/2010/main" val="1818860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Question: Is there a gravity force carrier?</a:t>
            </a:r>
          </a:p>
          <a:p>
            <a:r>
              <a:rPr lang="en-US" dirty="0"/>
              <a:t>Quantum Gravity/Graviton</a:t>
            </a:r>
          </a:p>
          <a:p>
            <a:pPr lvl="1"/>
            <a:r>
              <a:rPr lang="en-US" dirty="0"/>
              <a:t>Hypothetical spin-2 particle that mediates the gravitational force</a:t>
            </a:r>
          </a:p>
          <a:p>
            <a:pPr lvl="1"/>
            <a:r>
              <a:rPr lang="en-US" dirty="0"/>
              <a:t>But first, let’s talk about dimensionality…</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29</a:t>
            </a:fld>
            <a:endParaRPr lang="en-US" dirty="0"/>
          </a:p>
        </p:txBody>
      </p:sp>
      <p:pic>
        <p:nvPicPr>
          <p:cNvPr id="6" name="Picture 5">
            <a:extLst>
              <a:ext uri="{FF2B5EF4-FFF2-40B4-BE49-F238E27FC236}">
                <a16:creationId xmlns:a16="http://schemas.microsoft.com/office/drawing/2014/main" id="{30AFE38D-73D9-EC41-889F-06AADBF6A752}"/>
              </a:ext>
            </a:extLst>
          </p:cNvPr>
          <p:cNvPicPr>
            <a:picLocks noChangeAspect="1"/>
          </p:cNvPicPr>
          <p:nvPr/>
        </p:nvPicPr>
        <p:blipFill>
          <a:blip r:embed="rId3"/>
          <a:stretch>
            <a:fillRect/>
          </a:stretch>
        </p:blipFill>
        <p:spPr>
          <a:xfrm>
            <a:off x="582776" y="2294352"/>
            <a:ext cx="2419639" cy="1693747"/>
          </a:xfrm>
          <a:prstGeom prst="rect">
            <a:avLst/>
          </a:prstGeom>
        </p:spPr>
      </p:pic>
      <p:pic>
        <p:nvPicPr>
          <p:cNvPr id="7" name="Picture 6">
            <a:extLst>
              <a:ext uri="{FF2B5EF4-FFF2-40B4-BE49-F238E27FC236}">
                <a16:creationId xmlns:a16="http://schemas.microsoft.com/office/drawing/2014/main" id="{AB377232-B764-1C46-80BB-377BD2BA9340}"/>
              </a:ext>
            </a:extLst>
          </p:cNvPr>
          <p:cNvPicPr>
            <a:picLocks noChangeAspect="1"/>
          </p:cNvPicPr>
          <p:nvPr/>
        </p:nvPicPr>
        <p:blipFill rotWithShape="1">
          <a:blip r:embed="rId4"/>
          <a:srcRect t="23003" b="9874"/>
          <a:stretch/>
        </p:blipFill>
        <p:spPr>
          <a:xfrm>
            <a:off x="4162923" y="3194305"/>
            <a:ext cx="1566071" cy="754695"/>
          </a:xfrm>
          <a:prstGeom prst="rect">
            <a:avLst/>
          </a:prstGeom>
        </p:spPr>
      </p:pic>
      <p:sp>
        <p:nvSpPr>
          <p:cNvPr id="8" name="Frame 7">
            <a:extLst>
              <a:ext uri="{FF2B5EF4-FFF2-40B4-BE49-F238E27FC236}">
                <a16:creationId xmlns:a16="http://schemas.microsoft.com/office/drawing/2014/main" id="{0BC4DF23-282E-B647-A5DF-D3AC1F5EFE6C}"/>
              </a:ext>
            </a:extLst>
          </p:cNvPr>
          <p:cNvSpPr/>
          <p:nvPr/>
        </p:nvSpPr>
        <p:spPr>
          <a:xfrm>
            <a:off x="4084421" y="3194305"/>
            <a:ext cx="1633595" cy="754696"/>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Triangle 10">
            <a:extLst>
              <a:ext uri="{FF2B5EF4-FFF2-40B4-BE49-F238E27FC236}">
                <a16:creationId xmlns:a16="http://schemas.microsoft.com/office/drawing/2014/main" id="{FC65ABCF-95C8-A746-B760-9808192E7A11}"/>
              </a:ext>
            </a:extLst>
          </p:cNvPr>
          <p:cNvSpPr/>
          <p:nvPr/>
        </p:nvSpPr>
        <p:spPr>
          <a:xfrm rot="16604378">
            <a:off x="2770325" y="2482514"/>
            <a:ext cx="760142" cy="194931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E58E360-5CCD-A548-B525-DF6671F9EDD7}"/>
              </a:ext>
            </a:extLst>
          </p:cNvPr>
          <p:cNvPicPr>
            <a:picLocks noChangeAspect="1"/>
          </p:cNvPicPr>
          <p:nvPr/>
        </p:nvPicPr>
        <p:blipFill>
          <a:blip r:embed="rId5"/>
          <a:stretch>
            <a:fillRect/>
          </a:stretch>
        </p:blipFill>
        <p:spPr>
          <a:xfrm>
            <a:off x="5891578" y="2185209"/>
            <a:ext cx="2655514" cy="2018191"/>
          </a:xfrm>
          <a:prstGeom prst="rect">
            <a:avLst/>
          </a:prstGeom>
        </p:spPr>
      </p:pic>
      <p:sp>
        <p:nvSpPr>
          <p:cNvPr id="15" name="TextBox 14">
            <a:extLst>
              <a:ext uri="{FF2B5EF4-FFF2-40B4-BE49-F238E27FC236}">
                <a16:creationId xmlns:a16="http://schemas.microsoft.com/office/drawing/2014/main" id="{9430FB95-D696-DB43-A646-3928253D6D59}"/>
              </a:ext>
            </a:extLst>
          </p:cNvPr>
          <p:cNvSpPr txBox="1"/>
          <p:nvPr/>
        </p:nvSpPr>
        <p:spPr>
          <a:xfrm>
            <a:off x="376491" y="4339226"/>
            <a:ext cx="8391017" cy="461665"/>
          </a:xfrm>
          <a:prstGeom prst="rect">
            <a:avLst/>
          </a:prstGeom>
          <a:noFill/>
        </p:spPr>
        <p:txBody>
          <a:bodyPr wrap="square" rtlCol="0">
            <a:spAutoFit/>
          </a:bodyPr>
          <a:lstStyle/>
          <a:p>
            <a:r>
              <a:rPr lang="en-US" sz="800" dirty="0" err="1"/>
              <a:t>Vecteezy</a:t>
            </a:r>
            <a:r>
              <a:rPr lang="en-US" sz="800" dirty="0"/>
              <a:t>. </a:t>
            </a:r>
            <a:r>
              <a:rPr lang="en-US" sz="800" dirty="0">
                <a:hlinkClick r:id="rId6"/>
              </a:rPr>
              <a:t>https://www.vecteezy.com/vector-art/152799-tightrope-walker-over-city-buildings</a:t>
            </a:r>
            <a:r>
              <a:rPr lang="en-US" sz="800" dirty="0"/>
              <a:t> [Accessed October 13 2021].</a:t>
            </a:r>
          </a:p>
          <a:p>
            <a:r>
              <a:rPr lang="en-US" sz="800" dirty="0"/>
              <a:t>Shutterstock. </a:t>
            </a:r>
            <a:r>
              <a:rPr lang="en-US" sz="800" dirty="0">
                <a:hlinkClick r:id="rId7"/>
              </a:rPr>
              <a:t>https://www.shutterstock.com/image-photo/ant-on-tightrope-1445223776</a:t>
            </a:r>
            <a:r>
              <a:rPr lang="en-US" sz="800" dirty="0"/>
              <a:t>  [Accessed October 13 2021].</a:t>
            </a:r>
          </a:p>
          <a:p>
            <a:r>
              <a:rPr lang="en-US" sz="800" dirty="0"/>
              <a:t>Scribal Multiverse. </a:t>
            </a:r>
            <a:r>
              <a:rPr lang="en-US" sz="800" dirty="0">
                <a:hlinkClick r:id="rId8"/>
              </a:rPr>
              <a:t>http://www.scribalmultiverse.com/brane-worlds-and-higher-dimensions/</a:t>
            </a:r>
            <a:r>
              <a:rPr lang="en-US" sz="800" dirty="0"/>
              <a:t> [Accessed October 13 2021].</a:t>
            </a:r>
          </a:p>
        </p:txBody>
      </p:sp>
    </p:spTree>
    <p:extLst>
      <p:ext uri="{BB962C8B-B14F-4D97-AF65-F5344CB8AC3E}">
        <p14:creationId xmlns:p14="http://schemas.microsoft.com/office/powerpoint/2010/main" val="293987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28580" y="575388"/>
            <a:ext cx="8229600" cy="564603"/>
          </a:xfrm>
        </p:spPr>
        <p:txBody>
          <a:bodyPr/>
          <a:lstStyle/>
          <a:p>
            <a:r>
              <a:rPr lang="en-US" dirty="0"/>
              <a:t>The European Organization for Nuclear Research (CERN), the Large Hadron Collider (LHC), and ATLAS (A Toroidal LHC </a:t>
            </a:r>
            <a:r>
              <a:rPr lang="en-US" dirty="0" err="1"/>
              <a:t>ApparatuS</a:t>
            </a:r>
            <a:r>
              <a:rPr lang="en-US" dirty="0"/>
              <a:t>) experiment </a:t>
            </a:r>
          </a:p>
          <a:p>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a:t>
            </a:fld>
            <a:endParaRPr lang="en-US"/>
          </a:p>
        </p:txBody>
      </p:sp>
      <p:pic>
        <p:nvPicPr>
          <p:cNvPr id="6" name="Picture 5">
            <a:extLst>
              <a:ext uri="{FF2B5EF4-FFF2-40B4-BE49-F238E27FC236}">
                <a16:creationId xmlns:a16="http://schemas.microsoft.com/office/drawing/2014/main" id="{5A2530B3-FEED-E645-8712-CEEBE2A0F663}"/>
              </a:ext>
            </a:extLst>
          </p:cNvPr>
          <p:cNvPicPr>
            <a:picLocks noChangeAspect="1"/>
          </p:cNvPicPr>
          <p:nvPr/>
        </p:nvPicPr>
        <p:blipFill>
          <a:blip r:embed="rId3"/>
          <a:stretch>
            <a:fillRect/>
          </a:stretch>
        </p:blipFill>
        <p:spPr>
          <a:xfrm>
            <a:off x="362454" y="1284197"/>
            <a:ext cx="3661449" cy="2746087"/>
          </a:xfrm>
          <a:prstGeom prst="rect">
            <a:avLst/>
          </a:prstGeom>
        </p:spPr>
      </p:pic>
      <p:sp>
        <p:nvSpPr>
          <p:cNvPr id="7" name="TextBox 6">
            <a:extLst>
              <a:ext uri="{FF2B5EF4-FFF2-40B4-BE49-F238E27FC236}">
                <a16:creationId xmlns:a16="http://schemas.microsoft.com/office/drawing/2014/main" id="{67A4A121-B4CE-F14F-A6E9-A1F9BE3B518E}"/>
              </a:ext>
            </a:extLst>
          </p:cNvPr>
          <p:cNvSpPr txBox="1"/>
          <p:nvPr/>
        </p:nvSpPr>
        <p:spPr>
          <a:xfrm>
            <a:off x="128580" y="4299423"/>
            <a:ext cx="4082176" cy="461665"/>
          </a:xfrm>
          <a:prstGeom prst="rect">
            <a:avLst/>
          </a:prstGeom>
          <a:noFill/>
        </p:spPr>
        <p:txBody>
          <a:bodyPr wrap="square" rtlCol="0">
            <a:spAutoFit/>
          </a:bodyPr>
          <a:lstStyle/>
          <a:p>
            <a:r>
              <a:rPr lang="en-US" sz="800" dirty="0"/>
              <a:t>Forbes Magazine. </a:t>
            </a:r>
            <a:r>
              <a:rPr lang="en-US" sz="800" dirty="0">
                <a:hlinkClick r:id="rId4"/>
              </a:rPr>
              <a:t>https://www.forbes.com/sites/startswithabang/2021/09/07/the-3-reasons-why-cerns-large-hadron-collider-cant-make-particles-go-faster/?sh=3e360abf2aae</a:t>
            </a:r>
            <a:r>
              <a:rPr lang="en-US" sz="800" dirty="0"/>
              <a:t> [Accessed October 6, 2021].</a:t>
            </a:r>
          </a:p>
        </p:txBody>
      </p:sp>
      <p:pic>
        <p:nvPicPr>
          <p:cNvPr id="9" name="Picture 8">
            <a:extLst>
              <a:ext uri="{FF2B5EF4-FFF2-40B4-BE49-F238E27FC236}">
                <a16:creationId xmlns:a16="http://schemas.microsoft.com/office/drawing/2014/main" id="{29CE52D9-CF1B-A94E-9746-9BC40298FD0D}"/>
              </a:ext>
            </a:extLst>
          </p:cNvPr>
          <p:cNvPicPr>
            <a:picLocks noChangeAspect="1"/>
          </p:cNvPicPr>
          <p:nvPr/>
        </p:nvPicPr>
        <p:blipFill>
          <a:blip r:embed="rId5"/>
          <a:stretch>
            <a:fillRect/>
          </a:stretch>
        </p:blipFill>
        <p:spPr>
          <a:xfrm>
            <a:off x="4513211" y="1463743"/>
            <a:ext cx="4079978" cy="2329323"/>
          </a:xfrm>
          <a:prstGeom prst="rect">
            <a:avLst/>
          </a:prstGeom>
        </p:spPr>
      </p:pic>
      <p:sp>
        <p:nvSpPr>
          <p:cNvPr id="10" name="TextBox 9">
            <a:extLst>
              <a:ext uri="{FF2B5EF4-FFF2-40B4-BE49-F238E27FC236}">
                <a16:creationId xmlns:a16="http://schemas.microsoft.com/office/drawing/2014/main" id="{23268224-FD8B-A845-A023-2BE7184E3710}"/>
              </a:ext>
            </a:extLst>
          </p:cNvPr>
          <p:cNvSpPr txBox="1"/>
          <p:nvPr/>
        </p:nvSpPr>
        <p:spPr>
          <a:xfrm>
            <a:off x="4900055" y="4299422"/>
            <a:ext cx="3786745" cy="461665"/>
          </a:xfrm>
          <a:prstGeom prst="rect">
            <a:avLst/>
          </a:prstGeom>
          <a:noFill/>
        </p:spPr>
        <p:txBody>
          <a:bodyPr wrap="square" rtlCol="0">
            <a:spAutoFit/>
          </a:bodyPr>
          <a:lstStyle/>
          <a:p>
            <a:r>
              <a:rPr lang="en-US" sz="800" dirty="0"/>
              <a:t>UCI Energy Blogs. </a:t>
            </a:r>
            <a:r>
              <a:rPr lang="en-US" sz="800" dirty="0">
                <a:hlinkClick r:id="rId6"/>
              </a:rPr>
              <a:t>https://sites.uci.edu/energyobserver/2012/11/26/introduction-to-the-atlas-detector-at-the-lhc/</a:t>
            </a:r>
            <a:r>
              <a:rPr lang="en-US" sz="800" dirty="0"/>
              <a:t>  [Accessed October 6, 2021].</a:t>
            </a:r>
          </a:p>
        </p:txBody>
      </p:sp>
    </p:spTree>
    <p:extLst>
      <p:ext uri="{BB962C8B-B14F-4D97-AF65-F5344CB8AC3E}">
        <p14:creationId xmlns:p14="http://schemas.microsoft.com/office/powerpoint/2010/main" val="241366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2362229"/>
          </a:xfrm>
        </p:spPr>
        <p:txBody>
          <a:bodyPr/>
          <a:lstStyle/>
          <a:p>
            <a:r>
              <a:rPr lang="en-US" dirty="0"/>
              <a:t>How do you “detect” this new physics?</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30</a:t>
            </a:fld>
            <a:endParaRPr lang="en-US" dirty="0"/>
          </a:p>
        </p:txBody>
      </p:sp>
      <p:sp>
        <p:nvSpPr>
          <p:cNvPr id="7" name="Rectangle 6">
            <a:extLst>
              <a:ext uri="{FF2B5EF4-FFF2-40B4-BE49-F238E27FC236}">
                <a16:creationId xmlns:a16="http://schemas.microsoft.com/office/drawing/2014/main" id="{FCAFA1D6-C07C-0744-A0C1-2C01F0A4E751}"/>
              </a:ext>
            </a:extLst>
          </p:cNvPr>
          <p:cNvSpPr/>
          <p:nvPr/>
        </p:nvSpPr>
        <p:spPr>
          <a:xfrm>
            <a:off x="353290" y="1988830"/>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2FAA1A-E699-7A41-BB89-3FBF90E23ED4}"/>
              </a:ext>
            </a:extLst>
          </p:cNvPr>
          <p:cNvSpPr txBox="1"/>
          <p:nvPr/>
        </p:nvSpPr>
        <p:spPr>
          <a:xfrm>
            <a:off x="353291" y="2192481"/>
            <a:ext cx="1517073" cy="646331"/>
          </a:xfrm>
          <a:prstGeom prst="rect">
            <a:avLst/>
          </a:prstGeom>
          <a:noFill/>
        </p:spPr>
        <p:txBody>
          <a:bodyPr wrap="square" rtlCol="0">
            <a:spAutoFit/>
          </a:bodyPr>
          <a:lstStyle/>
          <a:p>
            <a:r>
              <a:rPr lang="en-US" dirty="0"/>
              <a:t>Collisions at the LHC</a:t>
            </a:r>
          </a:p>
        </p:txBody>
      </p:sp>
      <p:cxnSp>
        <p:nvCxnSpPr>
          <p:cNvPr id="9" name="Straight Arrow Connector 8">
            <a:extLst>
              <a:ext uri="{FF2B5EF4-FFF2-40B4-BE49-F238E27FC236}">
                <a16:creationId xmlns:a16="http://schemas.microsoft.com/office/drawing/2014/main" id="{36E19BF0-DD50-2C4F-9B1B-08E981A179F6}"/>
              </a:ext>
            </a:extLst>
          </p:cNvPr>
          <p:cNvCxnSpPr>
            <a:cxnSpLocks/>
          </p:cNvCxnSpPr>
          <p:nvPr/>
        </p:nvCxnSpPr>
        <p:spPr>
          <a:xfrm>
            <a:off x="1984664" y="2515645"/>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5251678A-9427-AB4A-80A8-CDFFD3AD7AA7}"/>
              </a:ext>
            </a:extLst>
          </p:cNvPr>
          <p:cNvSpPr/>
          <p:nvPr/>
        </p:nvSpPr>
        <p:spPr>
          <a:xfrm>
            <a:off x="2582137" y="1988829"/>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543512-D167-DD4A-B5ED-F7F2D4EB72C3}"/>
              </a:ext>
            </a:extLst>
          </p:cNvPr>
          <p:cNvSpPr/>
          <p:nvPr/>
        </p:nvSpPr>
        <p:spPr>
          <a:xfrm>
            <a:off x="4894116" y="1989873"/>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5334AE4-536E-FD47-AC9C-664E7D6ECD3C}"/>
              </a:ext>
            </a:extLst>
          </p:cNvPr>
          <p:cNvCxnSpPr>
            <a:cxnSpLocks/>
          </p:cNvCxnSpPr>
          <p:nvPr/>
        </p:nvCxnSpPr>
        <p:spPr>
          <a:xfrm>
            <a:off x="4218709" y="2515644"/>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CB226022-21BA-2B4C-A0EF-5454413F758B}"/>
              </a:ext>
            </a:extLst>
          </p:cNvPr>
          <p:cNvSpPr txBox="1"/>
          <p:nvPr/>
        </p:nvSpPr>
        <p:spPr>
          <a:xfrm>
            <a:off x="2602919" y="2192481"/>
            <a:ext cx="1517073" cy="646331"/>
          </a:xfrm>
          <a:prstGeom prst="rect">
            <a:avLst/>
          </a:prstGeom>
          <a:noFill/>
        </p:spPr>
        <p:txBody>
          <a:bodyPr wrap="square" rtlCol="0">
            <a:spAutoFit/>
          </a:bodyPr>
          <a:lstStyle/>
          <a:p>
            <a:r>
              <a:rPr lang="en-US" dirty="0"/>
              <a:t>Data Collected</a:t>
            </a:r>
          </a:p>
        </p:txBody>
      </p:sp>
      <p:sp>
        <p:nvSpPr>
          <p:cNvPr id="15" name="TextBox 14">
            <a:extLst>
              <a:ext uri="{FF2B5EF4-FFF2-40B4-BE49-F238E27FC236}">
                <a16:creationId xmlns:a16="http://schemas.microsoft.com/office/drawing/2014/main" id="{23453E6C-0DA6-654D-9FB9-3162B89C769D}"/>
              </a:ext>
            </a:extLst>
          </p:cNvPr>
          <p:cNvSpPr txBox="1"/>
          <p:nvPr/>
        </p:nvSpPr>
        <p:spPr>
          <a:xfrm>
            <a:off x="4917492" y="2135805"/>
            <a:ext cx="1517073" cy="646331"/>
          </a:xfrm>
          <a:prstGeom prst="rect">
            <a:avLst/>
          </a:prstGeom>
          <a:noFill/>
        </p:spPr>
        <p:txBody>
          <a:bodyPr wrap="square" rtlCol="0">
            <a:spAutoFit/>
          </a:bodyPr>
          <a:lstStyle/>
          <a:p>
            <a:r>
              <a:rPr lang="en-US" dirty="0"/>
              <a:t>“Usable” Data</a:t>
            </a:r>
          </a:p>
        </p:txBody>
      </p:sp>
      <p:cxnSp>
        <p:nvCxnSpPr>
          <p:cNvPr id="16" name="Straight Arrow Connector 15">
            <a:extLst>
              <a:ext uri="{FF2B5EF4-FFF2-40B4-BE49-F238E27FC236}">
                <a16:creationId xmlns:a16="http://schemas.microsoft.com/office/drawing/2014/main" id="{2505FA4B-3600-034D-AB62-21E629926EC5}"/>
              </a:ext>
            </a:extLst>
          </p:cNvPr>
          <p:cNvCxnSpPr>
            <a:cxnSpLocks/>
          </p:cNvCxnSpPr>
          <p:nvPr/>
        </p:nvCxnSpPr>
        <p:spPr>
          <a:xfrm>
            <a:off x="6553200" y="2502834"/>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D4ED1563-A85C-954C-8657-2B78DA93D563}"/>
              </a:ext>
            </a:extLst>
          </p:cNvPr>
          <p:cNvSpPr/>
          <p:nvPr/>
        </p:nvSpPr>
        <p:spPr>
          <a:xfrm>
            <a:off x="7087471" y="1989872"/>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2E50DC-3916-C349-A0CA-F3BE816D0E00}"/>
              </a:ext>
            </a:extLst>
          </p:cNvPr>
          <p:cNvSpPr txBox="1"/>
          <p:nvPr/>
        </p:nvSpPr>
        <p:spPr>
          <a:xfrm>
            <a:off x="7330782" y="2140750"/>
            <a:ext cx="1517073" cy="369332"/>
          </a:xfrm>
          <a:prstGeom prst="rect">
            <a:avLst/>
          </a:prstGeom>
          <a:noFill/>
        </p:spPr>
        <p:txBody>
          <a:bodyPr wrap="square" rtlCol="0">
            <a:spAutoFit/>
          </a:bodyPr>
          <a:lstStyle/>
          <a:p>
            <a:r>
              <a:rPr lang="en-US" dirty="0"/>
              <a:t>Analysis</a:t>
            </a:r>
          </a:p>
        </p:txBody>
      </p:sp>
    </p:spTree>
    <p:extLst>
      <p:ext uri="{BB962C8B-B14F-4D97-AF65-F5344CB8AC3E}">
        <p14:creationId xmlns:p14="http://schemas.microsoft.com/office/powerpoint/2010/main" val="2391538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2362229"/>
          </a:xfrm>
        </p:spPr>
        <p:txBody>
          <a:bodyPr/>
          <a:lstStyle/>
          <a:p>
            <a:r>
              <a:rPr lang="en-US" dirty="0"/>
              <a:t>How do you “detect” this new physics?</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31</a:t>
            </a:fld>
            <a:endParaRPr lang="en-US" dirty="0"/>
          </a:p>
        </p:txBody>
      </p:sp>
      <p:sp>
        <p:nvSpPr>
          <p:cNvPr id="7" name="Rectangle 6">
            <a:extLst>
              <a:ext uri="{FF2B5EF4-FFF2-40B4-BE49-F238E27FC236}">
                <a16:creationId xmlns:a16="http://schemas.microsoft.com/office/drawing/2014/main" id="{FCAFA1D6-C07C-0744-A0C1-2C01F0A4E751}"/>
              </a:ext>
            </a:extLst>
          </p:cNvPr>
          <p:cNvSpPr/>
          <p:nvPr/>
        </p:nvSpPr>
        <p:spPr>
          <a:xfrm>
            <a:off x="353290" y="1988830"/>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2FAA1A-E699-7A41-BB89-3FBF90E23ED4}"/>
              </a:ext>
            </a:extLst>
          </p:cNvPr>
          <p:cNvSpPr txBox="1"/>
          <p:nvPr/>
        </p:nvSpPr>
        <p:spPr>
          <a:xfrm>
            <a:off x="353291" y="2192481"/>
            <a:ext cx="1517073" cy="646331"/>
          </a:xfrm>
          <a:prstGeom prst="rect">
            <a:avLst/>
          </a:prstGeom>
          <a:noFill/>
        </p:spPr>
        <p:txBody>
          <a:bodyPr wrap="square" rtlCol="0">
            <a:spAutoFit/>
          </a:bodyPr>
          <a:lstStyle/>
          <a:p>
            <a:r>
              <a:rPr lang="en-US" dirty="0"/>
              <a:t>Collisions at the LHC</a:t>
            </a:r>
          </a:p>
        </p:txBody>
      </p:sp>
      <p:cxnSp>
        <p:nvCxnSpPr>
          <p:cNvPr id="9" name="Straight Arrow Connector 8">
            <a:extLst>
              <a:ext uri="{FF2B5EF4-FFF2-40B4-BE49-F238E27FC236}">
                <a16:creationId xmlns:a16="http://schemas.microsoft.com/office/drawing/2014/main" id="{36E19BF0-DD50-2C4F-9B1B-08E981A179F6}"/>
              </a:ext>
            </a:extLst>
          </p:cNvPr>
          <p:cNvCxnSpPr>
            <a:cxnSpLocks/>
          </p:cNvCxnSpPr>
          <p:nvPr/>
        </p:nvCxnSpPr>
        <p:spPr>
          <a:xfrm>
            <a:off x="1984664" y="2515645"/>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5251678A-9427-AB4A-80A8-CDFFD3AD7AA7}"/>
              </a:ext>
            </a:extLst>
          </p:cNvPr>
          <p:cNvSpPr/>
          <p:nvPr/>
        </p:nvSpPr>
        <p:spPr>
          <a:xfrm>
            <a:off x="2582137" y="1988829"/>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543512-D167-DD4A-B5ED-F7F2D4EB72C3}"/>
              </a:ext>
            </a:extLst>
          </p:cNvPr>
          <p:cNvSpPr/>
          <p:nvPr/>
        </p:nvSpPr>
        <p:spPr>
          <a:xfrm>
            <a:off x="4894116" y="1989873"/>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5334AE4-536E-FD47-AC9C-664E7D6ECD3C}"/>
              </a:ext>
            </a:extLst>
          </p:cNvPr>
          <p:cNvCxnSpPr>
            <a:cxnSpLocks/>
          </p:cNvCxnSpPr>
          <p:nvPr/>
        </p:nvCxnSpPr>
        <p:spPr>
          <a:xfrm>
            <a:off x="4218709" y="2515644"/>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CB226022-21BA-2B4C-A0EF-5454413F758B}"/>
              </a:ext>
            </a:extLst>
          </p:cNvPr>
          <p:cNvSpPr txBox="1"/>
          <p:nvPr/>
        </p:nvSpPr>
        <p:spPr>
          <a:xfrm>
            <a:off x="2602919" y="2192481"/>
            <a:ext cx="1517073" cy="646331"/>
          </a:xfrm>
          <a:prstGeom prst="rect">
            <a:avLst/>
          </a:prstGeom>
          <a:noFill/>
        </p:spPr>
        <p:txBody>
          <a:bodyPr wrap="square" rtlCol="0">
            <a:spAutoFit/>
          </a:bodyPr>
          <a:lstStyle/>
          <a:p>
            <a:r>
              <a:rPr lang="en-US" dirty="0"/>
              <a:t>Data Collected</a:t>
            </a:r>
          </a:p>
        </p:txBody>
      </p:sp>
      <p:sp>
        <p:nvSpPr>
          <p:cNvPr id="15" name="TextBox 14">
            <a:extLst>
              <a:ext uri="{FF2B5EF4-FFF2-40B4-BE49-F238E27FC236}">
                <a16:creationId xmlns:a16="http://schemas.microsoft.com/office/drawing/2014/main" id="{23453E6C-0DA6-654D-9FB9-3162B89C769D}"/>
              </a:ext>
            </a:extLst>
          </p:cNvPr>
          <p:cNvSpPr txBox="1"/>
          <p:nvPr/>
        </p:nvSpPr>
        <p:spPr>
          <a:xfrm>
            <a:off x="4917492" y="2135805"/>
            <a:ext cx="1517073" cy="646331"/>
          </a:xfrm>
          <a:prstGeom prst="rect">
            <a:avLst/>
          </a:prstGeom>
          <a:noFill/>
        </p:spPr>
        <p:txBody>
          <a:bodyPr wrap="square" rtlCol="0">
            <a:spAutoFit/>
          </a:bodyPr>
          <a:lstStyle/>
          <a:p>
            <a:r>
              <a:rPr lang="en-US" dirty="0"/>
              <a:t>“Usable” Data</a:t>
            </a:r>
          </a:p>
        </p:txBody>
      </p:sp>
      <p:cxnSp>
        <p:nvCxnSpPr>
          <p:cNvPr id="16" name="Straight Arrow Connector 15">
            <a:extLst>
              <a:ext uri="{FF2B5EF4-FFF2-40B4-BE49-F238E27FC236}">
                <a16:creationId xmlns:a16="http://schemas.microsoft.com/office/drawing/2014/main" id="{2505FA4B-3600-034D-AB62-21E629926EC5}"/>
              </a:ext>
            </a:extLst>
          </p:cNvPr>
          <p:cNvCxnSpPr>
            <a:cxnSpLocks/>
          </p:cNvCxnSpPr>
          <p:nvPr/>
        </p:nvCxnSpPr>
        <p:spPr>
          <a:xfrm>
            <a:off x="6553200" y="2502834"/>
            <a:ext cx="4156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D4ED1563-A85C-954C-8657-2B78DA93D563}"/>
              </a:ext>
            </a:extLst>
          </p:cNvPr>
          <p:cNvSpPr/>
          <p:nvPr/>
        </p:nvSpPr>
        <p:spPr>
          <a:xfrm>
            <a:off x="7087471" y="1989872"/>
            <a:ext cx="1517073" cy="105363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2E50DC-3916-C349-A0CA-F3BE816D0E00}"/>
              </a:ext>
            </a:extLst>
          </p:cNvPr>
          <p:cNvSpPr txBox="1"/>
          <p:nvPr/>
        </p:nvSpPr>
        <p:spPr>
          <a:xfrm>
            <a:off x="7330782" y="2140750"/>
            <a:ext cx="1517073" cy="369332"/>
          </a:xfrm>
          <a:prstGeom prst="rect">
            <a:avLst/>
          </a:prstGeom>
          <a:noFill/>
        </p:spPr>
        <p:txBody>
          <a:bodyPr wrap="square" rtlCol="0">
            <a:spAutoFit/>
          </a:bodyPr>
          <a:lstStyle/>
          <a:p>
            <a:r>
              <a:rPr lang="en-US" dirty="0"/>
              <a:t>Analysis</a:t>
            </a:r>
          </a:p>
        </p:txBody>
      </p:sp>
      <p:sp>
        <p:nvSpPr>
          <p:cNvPr id="19" name="Frame 18">
            <a:extLst>
              <a:ext uri="{FF2B5EF4-FFF2-40B4-BE49-F238E27FC236}">
                <a16:creationId xmlns:a16="http://schemas.microsoft.com/office/drawing/2014/main" id="{0BEAF06C-2311-964F-AC8C-6106C3947C31}"/>
              </a:ext>
            </a:extLst>
          </p:cNvPr>
          <p:cNvSpPr/>
          <p:nvPr/>
        </p:nvSpPr>
        <p:spPr>
          <a:xfrm>
            <a:off x="4748646" y="1808018"/>
            <a:ext cx="4099210" cy="1423555"/>
          </a:xfrm>
          <a:prstGeom prst="frame">
            <a:avLst>
              <a:gd name="adj1" fmla="val 3656"/>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FF6ECB9-581B-4341-A06E-5D98A5DDB955}"/>
              </a:ext>
            </a:extLst>
          </p:cNvPr>
          <p:cNvSpPr txBox="1"/>
          <p:nvPr/>
        </p:nvSpPr>
        <p:spPr>
          <a:xfrm>
            <a:off x="5755387" y="3383074"/>
            <a:ext cx="1864613" cy="369332"/>
          </a:xfrm>
          <a:prstGeom prst="rect">
            <a:avLst/>
          </a:prstGeom>
          <a:noFill/>
        </p:spPr>
        <p:txBody>
          <a:bodyPr wrap="none" rtlCol="0">
            <a:spAutoFit/>
          </a:bodyPr>
          <a:lstStyle/>
          <a:p>
            <a:r>
              <a:rPr lang="en-US" dirty="0">
                <a:solidFill>
                  <a:srgbClr val="FF0000"/>
                </a:solidFill>
              </a:rPr>
              <a:t>Where I come in</a:t>
            </a:r>
          </a:p>
        </p:txBody>
      </p:sp>
    </p:spTree>
    <p:extLst>
      <p:ext uri="{BB962C8B-B14F-4D97-AF65-F5344CB8AC3E}">
        <p14:creationId xmlns:p14="http://schemas.microsoft.com/office/powerpoint/2010/main" val="4248342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848130"/>
              </a:xfrm>
            </p:spPr>
            <p:txBody>
              <a:bodyPr/>
              <a:lstStyle/>
              <a:p>
                <a:pPr marL="0" indent="0">
                  <a:buNone/>
                </a:pPr>
                <a:r>
                  <a:rPr lang="en-US" dirty="0"/>
                  <a:t>VV-</a:t>
                </a:r>
                <a:r>
                  <a:rPr lang="en-US" dirty="0" err="1"/>
                  <a:t>Semileptonic</a:t>
                </a:r>
                <a:r>
                  <a:rPr lang="en-US" dirty="0"/>
                  <a:t> Analysis</a:t>
                </a:r>
              </a:p>
              <a:p>
                <a:r>
                  <a:rPr lang="en-US" dirty="0"/>
                  <a:t>Search for new particles which decay into a </a:t>
                </a:r>
                <a:r>
                  <a:rPr lang="en-US" dirty="0" err="1"/>
                  <a:t>semileptonic</a:t>
                </a:r>
                <a:r>
                  <a:rPr lang="en-US" dirty="0"/>
                  <a:t> final state</a:t>
                </a:r>
              </a:p>
              <a:p>
                <a:r>
                  <a:rPr lang="en-US" dirty="0"/>
                  <a:t>VV – one hadronic and one leptonic decay</a:t>
                </a:r>
              </a:p>
              <a:p>
                <a:pPr lvl="1"/>
                <a:r>
                  <a:rPr lang="en-US" dirty="0"/>
                  <a:t>Where VV can be WW, WZ, or ZZ (V = W,Z)</a:t>
                </a:r>
              </a:p>
              <a:p>
                <a:pPr lvl="1"/>
                <a:r>
                  <a:rPr lang="en-US" dirty="0"/>
                  <a:t>Hadronic decay allows for higher cross section and leptonic decay allows for a clearer signal</a:t>
                </a:r>
              </a:p>
              <a:p>
                <a:r>
                  <a:rPr lang="en-US" dirty="0"/>
                  <a:t>Signal models</a:t>
                </a:r>
              </a:p>
              <a:p>
                <a:pPr lvl="1"/>
                <a:r>
                  <a:rPr lang="en-US" dirty="0"/>
                  <a:t>Spin-0: Scalar “</a:t>
                </a:r>
                <a:r>
                  <a:rPr lang="en-US" dirty="0" err="1"/>
                  <a:t>Radion</a:t>
                </a:r>
                <a:r>
                  <a:rPr lang="en-US" dirty="0"/>
                  <a:t>”</a:t>
                </a:r>
              </a:p>
              <a:p>
                <a:pPr lvl="1"/>
                <a:r>
                  <a:rPr lang="en-US" dirty="0"/>
                  <a:t>Spin-1: Heavy vector triplet (HVT)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endParaRPr lang="en-US" dirty="0"/>
              </a:p>
              <a:p>
                <a:pPr lvl="1"/>
                <a:r>
                  <a:rPr lang="en-US" dirty="0"/>
                  <a:t>Spin-2: Randall-</a:t>
                </a:r>
                <a:r>
                  <a:rPr lang="en-US" dirty="0" err="1"/>
                  <a:t>Sundrum</a:t>
                </a:r>
                <a:r>
                  <a:rPr lang="en-US" dirty="0"/>
                  <a:t> Graviton</a:t>
                </a:r>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5" y="744652"/>
                <a:ext cx="8281555" cy="3848130"/>
              </a:xfrm>
              <a:blipFill>
                <a:blip r:embed="rId3"/>
                <a:stretch>
                  <a:fillRect l="-766" t="-9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32</a:t>
            </a:fld>
            <a:endParaRPr lang="en-US" dirty="0"/>
          </a:p>
        </p:txBody>
      </p:sp>
      <p:sp>
        <p:nvSpPr>
          <p:cNvPr id="16" name="Rectangle 15">
            <a:extLst>
              <a:ext uri="{FF2B5EF4-FFF2-40B4-BE49-F238E27FC236}">
                <a16:creationId xmlns:a16="http://schemas.microsoft.com/office/drawing/2014/main" id="{2724EF85-C29C-0B4F-95D7-65641074649B}"/>
              </a:ext>
            </a:extLst>
          </p:cNvPr>
          <p:cNvSpPr/>
          <p:nvPr/>
        </p:nvSpPr>
        <p:spPr>
          <a:xfrm>
            <a:off x="4720489" y="3235802"/>
            <a:ext cx="329493" cy="369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02CDD70D-EA7C-E44E-A33A-A4ACA34124CB}"/>
              </a:ext>
            </a:extLst>
          </p:cNvPr>
          <p:cNvSpPr txBox="1">
            <a:spLocks/>
          </p:cNvSpPr>
          <p:nvPr/>
        </p:nvSpPr>
        <p:spPr>
          <a:xfrm>
            <a:off x="4720489" y="2843200"/>
            <a:ext cx="4249882" cy="1669502"/>
          </a:xfrm>
          <a:prstGeom prst="rect">
            <a:avLst/>
          </a:prstGeom>
        </p:spPr>
        <p:txBody>
          <a:bodyPr/>
          <a:lstStyle>
            <a:lvl1pPr marL="257175" indent="-257175" algn="l" defTabSz="342900" rtl="0" eaLnBrk="1" fontAlgn="base" hangingPunct="1">
              <a:spcBef>
                <a:spcPct val="20000"/>
              </a:spcBef>
              <a:spcAft>
                <a:spcPct val="0"/>
              </a:spcAft>
              <a:buClr>
                <a:srgbClr val="18453B"/>
              </a:buClr>
              <a:buFont typeface="Arial"/>
              <a:buChar char="•"/>
              <a:defRPr sz="2100" b="0" i="0" kern="1200">
                <a:solidFill>
                  <a:srgbClr val="595959"/>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rgbClr val="595959"/>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Production</a:t>
            </a:r>
          </a:p>
          <a:p>
            <a:pPr lvl="1"/>
            <a:r>
              <a:rPr lang="en-US" dirty="0"/>
              <a:t>Gluon-gluon fusion (</a:t>
            </a:r>
            <a:r>
              <a:rPr lang="en-US" dirty="0" err="1"/>
              <a:t>ggF</a:t>
            </a:r>
            <a:r>
              <a:rPr lang="en-US" dirty="0"/>
              <a:t>)</a:t>
            </a:r>
          </a:p>
          <a:p>
            <a:pPr lvl="1"/>
            <a:r>
              <a:rPr lang="en-US" dirty="0"/>
              <a:t>Quark-quark annihilation (</a:t>
            </a:r>
            <a:r>
              <a:rPr lang="en-US" dirty="0" err="1"/>
              <a:t>Drell</a:t>
            </a:r>
            <a:r>
              <a:rPr lang="en-US" dirty="0"/>
              <a:t>-Yan)</a:t>
            </a:r>
          </a:p>
          <a:p>
            <a:pPr lvl="1"/>
            <a:r>
              <a:rPr lang="en-US" dirty="0"/>
              <a:t>Vector-boson fusion (VBF) </a:t>
            </a:r>
          </a:p>
        </p:txBody>
      </p:sp>
    </p:spTree>
    <p:extLst>
      <p:ext uri="{BB962C8B-B14F-4D97-AF65-F5344CB8AC3E}">
        <p14:creationId xmlns:p14="http://schemas.microsoft.com/office/powerpoint/2010/main" val="356810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848130"/>
              </a:xfrm>
            </p:spPr>
            <p:txBody>
              <a:bodyPr/>
              <a:lstStyle/>
              <a:p>
                <a:pPr marL="0" indent="0">
                  <a:buNone/>
                </a:pPr>
                <a:r>
                  <a:rPr lang="en-US" dirty="0"/>
                  <a:t>VV-</a:t>
                </a:r>
                <a:r>
                  <a:rPr lang="en-US" dirty="0" err="1"/>
                  <a:t>Semileptonic</a:t>
                </a:r>
                <a:r>
                  <a:rPr lang="en-US" dirty="0"/>
                  <a:t> Analysis</a:t>
                </a:r>
              </a:p>
              <a:p>
                <a:r>
                  <a:rPr lang="en-US" dirty="0"/>
                  <a:t>Search for new particles which decay into a </a:t>
                </a:r>
                <a:r>
                  <a:rPr lang="en-US" dirty="0" err="1"/>
                  <a:t>semileptonic</a:t>
                </a:r>
                <a:r>
                  <a:rPr lang="en-US" dirty="0"/>
                  <a:t> final state</a:t>
                </a:r>
              </a:p>
              <a:p>
                <a:r>
                  <a:rPr lang="en-US" dirty="0"/>
                  <a:t>VV – one hadronic and one leptonic decay</a:t>
                </a:r>
              </a:p>
              <a:p>
                <a:pPr lvl="1"/>
                <a:r>
                  <a:rPr lang="en-US" dirty="0"/>
                  <a:t>Where VV can be WW, WZ, or ZZ (V = W,Z)</a:t>
                </a:r>
              </a:p>
              <a:p>
                <a:pPr lvl="1"/>
                <a:r>
                  <a:rPr lang="en-US" dirty="0"/>
                  <a:t>Hadronic decay allows for higher cross section and leptonic decay allows for a clearer signal</a:t>
                </a:r>
              </a:p>
              <a:p>
                <a:r>
                  <a:rPr lang="en-US" dirty="0"/>
                  <a:t>Signal models</a:t>
                </a:r>
              </a:p>
              <a:p>
                <a:pPr lvl="1"/>
                <a:r>
                  <a:rPr lang="en-US" dirty="0"/>
                  <a:t>Spin-0: Scalar “</a:t>
                </a:r>
                <a:r>
                  <a:rPr lang="en-US" dirty="0" err="1"/>
                  <a:t>Radion</a:t>
                </a:r>
                <a:r>
                  <a:rPr lang="en-US" dirty="0"/>
                  <a:t>”</a:t>
                </a:r>
              </a:p>
              <a:p>
                <a:pPr lvl="1"/>
                <a:r>
                  <a:rPr lang="en-US" dirty="0"/>
                  <a:t>Spin-1: Heavy vector triplet (HVT)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endParaRPr lang="en-US" dirty="0"/>
              </a:p>
              <a:p>
                <a:pPr lvl="1"/>
                <a:r>
                  <a:rPr lang="en-US" dirty="0"/>
                  <a:t>Spin-2: Randall-</a:t>
                </a:r>
                <a:r>
                  <a:rPr lang="en-US" dirty="0" err="1"/>
                  <a:t>Sundrum</a:t>
                </a:r>
                <a:r>
                  <a:rPr lang="en-US" dirty="0"/>
                  <a:t> Graviton</a:t>
                </a:r>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5" y="744652"/>
                <a:ext cx="8281555" cy="3848130"/>
              </a:xfrm>
              <a:blipFill>
                <a:blip r:embed="rId3"/>
                <a:stretch>
                  <a:fillRect l="-766" t="-9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33</a:t>
            </a:fld>
            <a:endParaRPr lang="en-US" dirty="0"/>
          </a:p>
        </p:txBody>
      </p:sp>
      <p:sp>
        <p:nvSpPr>
          <p:cNvPr id="16" name="Rectangle 15">
            <a:extLst>
              <a:ext uri="{FF2B5EF4-FFF2-40B4-BE49-F238E27FC236}">
                <a16:creationId xmlns:a16="http://schemas.microsoft.com/office/drawing/2014/main" id="{2724EF85-C29C-0B4F-95D7-65641074649B}"/>
              </a:ext>
            </a:extLst>
          </p:cNvPr>
          <p:cNvSpPr/>
          <p:nvPr/>
        </p:nvSpPr>
        <p:spPr>
          <a:xfrm>
            <a:off x="4720489" y="3235802"/>
            <a:ext cx="329493" cy="369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02CDD70D-EA7C-E44E-A33A-A4ACA34124CB}"/>
              </a:ext>
            </a:extLst>
          </p:cNvPr>
          <p:cNvSpPr txBox="1">
            <a:spLocks/>
          </p:cNvSpPr>
          <p:nvPr/>
        </p:nvSpPr>
        <p:spPr>
          <a:xfrm>
            <a:off x="4720489" y="2843200"/>
            <a:ext cx="4249882" cy="1669502"/>
          </a:xfrm>
          <a:prstGeom prst="rect">
            <a:avLst/>
          </a:prstGeom>
        </p:spPr>
        <p:txBody>
          <a:bodyPr/>
          <a:lstStyle>
            <a:lvl1pPr marL="257175" indent="-257175" algn="l" defTabSz="342900" rtl="0" eaLnBrk="1" fontAlgn="base" hangingPunct="1">
              <a:spcBef>
                <a:spcPct val="20000"/>
              </a:spcBef>
              <a:spcAft>
                <a:spcPct val="0"/>
              </a:spcAft>
              <a:buClr>
                <a:srgbClr val="18453B"/>
              </a:buClr>
              <a:buFont typeface="Arial"/>
              <a:buChar char="•"/>
              <a:defRPr sz="2100" b="0" i="0" kern="1200">
                <a:solidFill>
                  <a:srgbClr val="595959"/>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rgbClr val="595959"/>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Production</a:t>
            </a:r>
          </a:p>
          <a:p>
            <a:pPr lvl="1"/>
            <a:r>
              <a:rPr lang="en-US" dirty="0"/>
              <a:t>Gluon-gluon fusion (</a:t>
            </a:r>
            <a:r>
              <a:rPr lang="en-US" dirty="0" err="1"/>
              <a:t>ggF</a:t>
            </a:r>
            <a:r>
              <a:rPr lang="en-US" dirty="0"/>
              <a:t>)</a:t>
            </a:r>
          </a:p>
          <a:p>
            <a:pPr lvl="1"/>
            <a:r>
              <a:rPr lang="en-US" dirty="0"/>
              <a:t>Quark-quark annihilation (</a:t>
            </a:r>
            <a:r>
              <a:rPr lang="en-US" dirty="0" err="1"/>
              <a:t>Drell</a:t>
            </a:r>
            <a:r>
              <a:rPr lang="en-US" dirty="0"/>
              <a:t>-Yan)</a:t>
            </a:r>
          </a:p>
          <a:p>
            <a:pPr lvl="1"/>
            <a:r>
              <a:rPr lang="en-US" dirty="0"/>
              <a:t>Vector-boson fusion (VBF) </a:t>
            </a:r>
          </a:p>
        </p:txBody>
      </p:sp>
      <p:sp>
        <p:nvSpPr>
          <p:cNvPr id="6" name="Frame 5">
            <a:extLst>
              <a:ext uri="{FF2B5EF4-FFF2-40B4-BE49-F238E27FC236}">
                <a16:creationId xmlns:a16="http://schemas.microsoft.com/office/drawing/2014/main" id="{70517317-BBA6-E647-AF0C-3D2DDA38694A}"/>
              </a:ext>
            </a:extLst>
          </p:cNvPr>
          <p:cNvSpPr/>
          <p:nvPr/>
        </p:nvSpPr>
        <p:spPr>
          <a:xfrm>
            <a:off x="561109" y="3469051"/>
            <a:ext cx="4159380" cy="446810"/>
          </a:xfrm>
          <a:prstGeom prst="fram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1B28EE3-D7D9-3D4E-9A3B-02FF097138E9}"/>
              </a:ext>
            </a:extLst>
          </p:cNvPr>
          <p:cNvSpPr txBox="1"/>
          <p:nvPr/>
        </p:nvSpPr>
        <p:spPr>
          <a:xfrm>
            <a:off x="1309255" y="4223450"/>
            <a:ext cx="2121093" cy="369332"/>
          </a:xfrm>
          <a:prstGeom prst="rect">
            <a:avLst/>
          </a:prstGeom>
          <a:noFill/>
        </p:spPr>
        <p:txBody>
          <a:bodyPr wrap="none" rtlCol="0">
            <a:spAutoFit/>
          </a:bodyPr>
          <a:lstStyle/>
          <a:p>
            <a:r>
              <a:rPr lang="en-US" dirty="0">
                <a:solidFill>
                  <a:schemeClr val="accent2"/>
                </a:solidFill>
              </a:rPr>
              <a:t>Main focus for now</a:t>
            </a:r>
          </a:p>
        </p:txBody>
      </p:sp>
    </p:spTree>
    <p:extLst>
      <p:ext uri="{BB962C8B-B14F-4D97-AF65-F5344CB8AC3E}">
        <p14:creationId xmlns:p14="http://schemas.microsoft.com/office/powerpoint/2010/main" val="711883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2362229"/>
              </a:xfrm>
            </p:spPr>
            <p:txBody>
              <a:bodyPr/>
              <a:lstStyle/>
              <a:p>
                <a:r>
                  <a:rPr lang="en-US" dirty="0"/>
                  <a:t>Signal models</a:t>
                </a:r>
              </a:p>
              <a:p>
                <a:pPr lvl="1"/>
                <a:r>
                  <a:rPr lang="en-US" dirty="0"/>
                  <a:t>Heavy vector triplet (HVT) model </a:t>
                </a:r>
              </a:p>
              <a:p>
                <a:pPr lvl="2"/>
                <a:r>
                  <a:rPr lang="en-US" dirty="0"/>
                  <a:t>Heavy gauge bosons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5" y="744652"/>
                <a:ext cx="8281555" cy="2362229"/>
              </a:xfrm>
              <a:blipFill>
                <a:blip r:embed="rId3"/>
                <a:stretch>
                  <a:fillRect l="-613" t="-160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34</a:t>
            </a:fld>
            <a:endParaRPr lang="en-US" dirty="0"/>
          </a:p>
        </p:txBody>
      </p:sp>
      <p:pic>
        <p:nvPicPr>
          <p:cNvPr id="6" name="Picture 5">
            <a:extLst>
              <a:ext uri="{FF2B5EF4-FFF2-40B4-BE49-F238E27FC236}">
                <a16:creationId xmlns:a16="http://schemas.microsoft.com/office/drawing/2014/main" id="{511D4962-EB6B-F740-B7E5-B323B76563ED}"/>
              </a:ext>
            </a:extLst>
          </p:cNvPr>
          <p:cNvPicPr>
            <a:picLocks noChangeAspect="1"/>
          </p:cNvPicPr>
          <p:nvPr/>
        </p:nvPicPr>
        <p:blipFill rotWithShape="1">
          <a:blip r:embed="rId4"/>
          <a:srcRect l="45780" t="7064" r="37558" b="12957"/>
          <a:stretch/>
        </p:blipFill>
        <p:spPr>
          <a:xfrm>
            <a:off x="1365662" y="2109353"/>
            <a:ext cx="1356756" cy="2150919"/>
          </a:xfrm>
          <a:prstGeom prst="rect">
            <a:avLst/>
          </a:prstGeom>
        </p:spPr>
      </p:pic>
      <p:sp>
        <p:nvSpPr>
          <p:cNvPr id="7" name="Rectangle 6">
            <a:extLst>
              <a:ext uri="{FF2B5EF4-FFF2-40B4-BE49-F238E27FC236}">
                <a16:creationId xmlns:a16="http://schemas.microsoft.com/office/drawing/2014/main" id="{B63BCF6D-998B-DF4E-80A6-694D67DCB270}"/>
              </a:ext>
            </a:extLst>
          </p:cNvPr>
          <p:cNvSpPr/>
          <p:nvPr/>
        </p:nvSpPr>
        <p:spPr>
          <a:xfrm>
            <a:off x="1543049" y="3266679"/>
            <a:ext cx="374073" cy="363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A109E8-5348-FF4D-8123-02B2C26B356F}"/>
                  </a:ext>
                </a:extLst>
              </p:cNvPr>
              <p:cNvSpPr txBox="1"/>
              <p:nvPr/>
            </p:nvSpPr>
            <p:spPr>
              <a:xfrm>
                <a:off x="1466230" y="3245896"/>
                <a:ext cx="527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A8A109E8-5348-FF4D-8123-02B2C26B356F}"/>
                  </a:ext>
                </a:extLst>
              </p:cNvPr>
              <p:cNvSpPr txBox="1">
                <a:spLocks noRot="1" noChangeAspect="1" noMove="1" noResize="1" noEditPoints="1" noAdjustHandles="1" noChangeArrowheads="1" noChangeShapeType="1" noTextEdit="1"/>
              </p:cNvSpPr>
              <p:nvPr/>
            </p:nvSpPr>
            <p:spPr>
              <a:xfrm>
                <a:off x="1466230" y="3245896"/>
                <a:ext cx="52770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CC208D-6F1B-B44A-889F-2FC3F8C25C51}"/>
                  </a:ext>
                </a:extLst>
              </p:cNvPr>
              <p:cNvSpPr txBox="1"/>
              <p:nvPr/>
            </p:nvSpPr>
            <p:spPr>
              <a:xfrm>
                <a:off x="2635209" y="2192951"/>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oMath>
                  </m:oMathPara>
                </a14:m>
                <a:endParaRPr lang="en-US" dirty="0"/>
              </a:p>
            </p:txBody>
          </p:sp>
        </mc:Choice>
        <mc:Fallback xmlns="">
          <p:sp>
            <p:nvSpPr>
              <p:cNvPr id="9" name="TextBox 8">
                <a:extLst>
                  <a:ext uri="{FF2B5EF4-FFF2-40B4-BE49-F238E27FC236}">
                    <a16:creationId xmlns:a16="http://schemas.microsoft.com/office/drawing/2014/main" id="{92CC208D-6F1B-B44A-889F-2FC3F8C25C51}"/>
                  </a:ext>
                </a:extLst>
              </p:cNvPr>
              <p:cNvSpPr txBox="1">
                <a:spLocks noRot="1" noChangeAspect="1" noMove="1" noResize="1" noEditPoints="1" noAdjustHandles="1" noChangeArrowheads="1" noChangeShapeType="1" noTextEdit="1"/>
              </p:cNvSpPr>
              <p:nvPr/>
            </p:nvSpPr>
            <p:spPr>
              <a:xfrm>
                <a:off x="2635209" y="2192951"/>
                <a:ext cx="4774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A4D264-20B3-F940-8598-2FAF22D81AC7}"/>
                  </a:ext>
                </a:extLst>
              </p:cNvPr>
              <p:cNvSpPr txBox="1"/>
              <p:nvPr/>
            </p:nvSpPr>
            <p:spPr>
              <a:xfrm>
                <a:off x="2635209" y="3825916"/>
                <a:ext cx="390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dirty="0"/>
              </a:p>
            </p:txBody>
          </p:sp>
        </mc:Choice>
        <mc:Fallback xmlns="">
          <p:sp>
            <p:nvSpPr>
              <p:cNvPr id="10" name="TextBox 9">
                <a:extLst>
                  <a:ext uri="{FF2B5EF4-FFF2-40B4-BE49-F238E27FC236}">
                    <a16:creationId xmlns:a16="http://schemas.microsoft.com/office/drawing/2014/main" id="{F1A4D264-20B3-F940-8598-2FAF22D81AC7}"/>
                  </a:ext>
                </a:extLst>
              </p:cNvPr>
              <p:cNvSpPr txBox="1">
                <a:spLocks noRot="1" noChangeAspect="1" noMove="1" noResize="1" noEditPoints="1" noAdjustHandles="1" noChangeArrowheads="1" noChangeShapeType="1" noTextEdit="1"/>
              </p:cNvSpPr>
              <p:nvPr/>
            </p:nvSpPr>
            <p:spPr>
              <a:xfrm>
                <a:off x="2635209" y="3825916"/>
                <a:ext cx="39068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9893D-BF50-9B4D-BEBF-779ACEF8E881}"/>
                  </a:ext>
                </a:extLst>
              </p:cNvPr>
              <p:cNvSpPr txBox="1"/>
              <p:nvPr/>
            </p:nvSpPr>
            <p:spPr>
              <a:xfrm>
                <a:off x="6579055" y="775732"/>
                <a:ext cx="2159374" cy="1600438"/>
              </a:xfrm>
              <a:prstGeom prst="rect">
                <a:avLst/>
              </a:prstGeom>
              <a:noFill/>
            </p:spPr>
            <p:txBody>
              <a:bodyPr wrap="none" rtlCol="0">
                <a:spAutoFit/>
              </a:bodyPr>
              <a:lstStyle/>
              <a:p>
                <a:r>
                  <a:rPr lang="en-US" sz="1600" dirty="0">
                    <a:latin typeface="+mn-lt"/>
                  </a:rPr>
                  <a:t>Three distinct channels:</a:t>
                </a:r>
              </a:p>
              <a:p>
                <a:endParaRPr lang="en-US" sz="1600" dirty="0">
                  <a:latin typeface="+mn-lt"/>
                </a:endParaRPr>
              </a:p>
              <a:p>
                <a:r>
                  <a:rPr lang="en-US" sz="1600" dirty="0">
                    <a:latin typeface="+mn-lt"/>
                  </a:rPr>
                  <a:t>0-lepton: </a:t>
                </a:r>
                <a14:m>
                  <m:oMath xmlns:m="http://schemas.openxmlformats.org/officeDocument/2006/math">
                    <m:r>
                      <a:rPr lang="en-US" sz="1600" b="0" i="1" smtClean="0">
                        <a:latin typeface="Cambria Math" panose="02040503050406030204" pitchFamily="18" charset="0"/>
                      </a:rPr>
                      <m:t>𝑍𝑉</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𝜈𝜈</m:t>
                    </m:r>
                    <m:r>
                      <a:rPr lang="en-US" sz="1600" b="0" i="1" smtClean="0">
                        <a:latin typeface="Cambria Math" panose="02040503050406030204" pitchFamily="18" charset="0"/>
                        <a:ea typeface="Cambria Math" panose="02040503050406030204" pitchFamily="18" charset="0"/>
                      </a:rPr>
                      <m:t>𝑞𝑞</m:t>
                    </m:r>
                  </m:oMath>
                </a14:m>
                <a:endParaRPr lang="en-US" sz="1600" dirty="0">
                  <a:latin typeface="+mn-lt"/>
                </a:endParaRPr>
              </a:p>
              <a:p>
                <a:r>
                  <a:rPr lang="en-US" sz="1600" dirty="0">
                    <a:latin typeface="+mn-lt"/>
                  </a:rPr>
                  <a:t>1-lepton: </a:t>
                </a:r>
                <a14:m>
                  <m:oMath xmlns:m="http://schemas.openxmlformats.org/officeDocument/2006/math">
                    <m:r>
                      <m:rPr>
                        <m:sty m:val="p"/>
                      </m:rPr>
                      <a:rPr lang="en-US" sz="1600" b="0" i="0" smtClean="0">
                        <a:latin typeface="Cambria Math" panose="02040503050406030204" pitchFamily="18" charset="0"/>
                      </a:rPr>
                      <m:t>W</m:t>
                    </m:r>
                    <m:r>
                      <a:rPr lang="en-US" sz="1600" i="1">
                        <a:latin typeface="Cambria Math" panose="02040503050406030204" pitchFamily="18" charset="0"/>
                      </a:rPr>
                      <m:t>𝑉</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𝑙</m:t>
                    </m:r>
                    <m:r>
                      <a:rPr lang="en-US" sz="1600" i="1">
                        <a:latin typeface="Cambria Math" panose="02040503050406030204" pitchFamily="18" charset="0"/>
                        <a:ea typeface="Cambria Math" panose="02040503050406030204" pitchFamily="18" charset="0"/>
                      </a:rPr>
                      <m:t>𝜈</m:t>
                    </m:r>
                    <m:r>
                      <a:rPr lang="en-US" sz="1600" i="1">
                        <a:latin typeface="Cambria Math" panose="02040503050406030204" pitchFamily="18" charset="0"/>
                        <a:ea typeface="Cambria Math" panose="02040503050406030204" pitchFamily="18" charset="0"/>
                      </a:rPr>
                      <m:t>𝑞𝑞</m:t>
                    </m:r>
                  </m:oMath>
                </a14:m>
                <a:endParaRPr lang="en-US" sz="1600" dirty="0">
                  <a:latin typeface="+mn-lt"/>
                </a:endParaRPr>
              </a:p>
              <a:p>
                <a:r>
                  <a:rPr lang="en-US" sz="1600" dirty="0">
                    <a:latin typeface="+mn-lt"/>
                  </a:rPr>
                  <a:t>2-lepton: </a:t>
                </a:r>
                <a14:m>
                  <m:oMath xmlns:m="http://schemas.openxmlformats.org/officeDocument/2006/math">
                    <m:r>
                      <m:rPr>
                        <m:sty m:val="p"/>
                      </m:rPr>
                      <a:rPr lang="en-US" sz="1600" b="0" i="0" smtClean="0">
                        <a:latin typeface="Cambria Math" panose="02040503050406030204" pitchFamily="18" charset="0"/>
                      </a:rPr>
                      <m:t>Z</m:t>
                    </m:r>
                    <m:r>
                      <a:rPr lang="en-US" sz="1600" i="1">
                        <a:latin typeface="Cambria Math" panose="02040503050406030204" pitchFamily="18" charset="0"/>
                      </a:rPr>
                      <m:t>𝑉</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𝑙𝑙</m:t>
                    </m:r>
                    <m:r>
                      <a:rPr lang="en-US" sz="1600" i="1">
                        <a:latin typeface="Cambria Math" panose="02040503050406030204" pitchFamily="18" charset="0"/>
                        <a:ea typeface="Cambria Math" panose="02040503050406030204" pitchFamily="18" charset="0"/>
                      </a:rPr>
                      <m:t>𝑞𝑞</m:t>
                    </m:r>
                  </m:oMath>
                </a14:m>
                <a:endParaRPr lang="en-US" sz="1600" dirty="0">
                  <a:latin typeface="+mn-lt"/>
                </a:endParaRPr>
              </a:p>
              <a:p>
                <a:endParaRPr lang="en-US" dirty="0"/>
              </a:p>
            </p:txBody>
          </p:sp>
        </mc:Choice>
        <mc:Fallback xmlns="">
          <p:sp>
            <p:nvSpPr>
              <p:cNvPr id="13" name="TextBox 12">
                <a:extLst>
                  <a:ext uri="{FF2B5EF4-FFF2-40B4-BE49-F238E27FC236}">
                    <a16:creationId xmlns:a16="http://schemas.microsoft.com/office/drawing/2014/main" id="{2A59893D-BF50-9B4D-BEBF-779ACEF8E881}"/>
                  </a:ext>
                </a:extLst>
              </p:cNvPr>
              <p:cNvSpPr txBox="1">
                <a:spLocks noRot="1" noChangeAspect="1" noMove="1" noResize="1" noEditPoints="1" noAdjustHandles="1" noChangeArrowheads="1" noChangeShapeType="1" noTextEdit="1"/>
              </p:cNvSpPr>
              <p:nvPr/>
            </p:nvSpPr>
            <p:spPr>
              <a:xfrm>
                <a:off x="6579055" y="775732"/>
                <a:ext cx="2159374" cy="1600438"/>
              </a:xfrm>
              <a:prstGeom prst="rect">
                <a:avLst/>
              </a:prstGeom>
              <a:blipFill>
                <a:blip r:embed="rId8"/>
                <a:stretch>
                  <a:fillRect l="-1170" t="-78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142A972-EF09-B647-8C27-2C7381EDBD7B}"/>
              </a:ext>
            </a:extLst>
          </p:cNvPr>
          <p:cNvPicPr>
            <a:picLocks noChangeAspect="1"/>
          </p:cNvPicPr>
          <p:nvPr/>
        </p:nvPicPr>
        <p:blipFill rotWithShape="1">
          <a:blip r:embed="rId4"/>
          <a:srcRect l="45405" t="7064" r="37558" b="12957"/>
          <a:stretch/>
        </p:blipFill>
        <p:spPr>
          <a:xfrm>
            <a:off x="4512623" y="2108736"/>
            <a:ext cx="1387235" cy="2150919"/>
          </a:xfrm>
          <a:prstGeom prst="rect">
            <a:avLst/>
          </a:prstGeom>
        </p:spPr>
      </p:pic>
      <p:sp>
        <p:nvSpPr>
          <p:cNvPr id="16" name="Rectangle 15">
            <a:extLst>
              <a:ext uri="{FF2B5EF4-FFF2-40B4-BE49-F238E27FC236}">
                <a16:creationId xmlns:a16="http://schemas.microsoft.com/office/drawing/2014/main" id="{2724EF85-C29C-0B4F-95D7-65641074649B}"/>
              </a:ext>
            </a:extLst>
          </p:cNvPr>
          <p:cNvSpPr/>
          <p:nvPr/>
        </p:nvSpPr>
        <p:spPr>
          <a:xfrm>
            <a:off x="4720489" y="3235802"/>
            <a:ext cx="329493" cy="369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159AA9-1469-A044-B259-BA0960542BF4}"/>
                  </a:ext>
                </a:extLst>
              </p:cNvPr>
              <p:cNvSpPr txBox="1"/>
              <p:nvPr/>
            </p:nvSpPr>
            <p:spPr>
              <a:xfrm>
                <a:off x="4663059" y="3245157"/>
                <a:ext cx="4443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0E159AA9-1469-A044-B259-BA0960542BF4}"/>
                  </a:ext>
                </a:extLst>
              </p:cNvPr>
              <p:cNvSpPr txBox="1">
                <a:spLocks noRot="1" noChangeAspect="1" noMove="1" noResize="1" noEditPoints="1" noAdjustHandles="1" noChangeArrowheads="1" noChangeShapeType="1" noTextEdit="1"/>
              </p:cNvSpPr>
              <p:nvPr/>
            </p:nvSpPr>
            <p:spPr>
              <a:xfrm>
                <a:off x="4663059" y="3245157"/>
                <a:ext cx="44435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C457205-24F9-424E-A15E-F6E02736FA0C}"/>
                  </a:ext>
                </a:extLst>
              </p:cNvPr>
              <p:cNvSpPr txBox="1"/>
              <p:nvPr/>
            </p:nvSpPr>
            <p:spPr>
              <a:xfrm>
                <a:off x="5881162" y="2191504"/>
                <a:ext cx="390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dirty="0"/>
              </a:p>
            </p:txBody>
          </p:sp>
        </mc:Choice>
        <mc:Fallback xmlns="">
          <p:sp>
            <p:nvSpPr>
              <p:cNvPr id="17" name="TextBox 16">
                <a:extLst>
                  <a:ext uri="{FF2B5EF4-FFF2-40B4-BE49-F238E27FC236}">
                    <a16:creationId xmlns:a16="http://schemas.microsoft.com/office/drawing/2014/main" id="{1C457205-24F9-424E-A15E-F6E02736FA0C}"/>
                  </a:ext>
                </a:extLst>
              </p:cNvPr>
              <p:cNvSpPr txBox="1">
                <a:spLocks noRot="1" noChangeAspect="1" noMove="1" noResize="1" noEditPoints="1" noAdjustHandles="1" noChangeArrowheads="1" noChangeShapeType="1" noTextEdit="1"/>
              </p:cNvSpPr>
              <p:nvPr/>
            </p:nvSpPr>
            <p:spPr>
              <a:xfrm>
                <a:off x="5881162" y="2191504"/>
                <a:ext cx="39068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79FA889-89B9-F545-959B-7011E692B1EB}"/>
                  </a:ext>
                </a:extLst>
              </p:cNvPr>
              <p:cNvSpPr txBox="1"/>
              <p:nvPr/>
            </p:nvSpPr>
            <p:spPr>
              <a:xfrm>
                <a:off x="5882184" y="3823022"/>
                <a:ext cx="390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US" dirty="0"/>
              </a:p>
            </p:txBody>
          </p:sp>
        </mc:Choice>
        <mc:Fallback xmlns="">
          <p:sp>
            <p:nvSpPr>
              <p:cNvPr id="18" name="TextBox 17">
                <a:extLst>
                  <a:ext uri="{FF2B5EF4-FFF2-40B4-BE49-F238E27FC236}">
                    <a16:creationId xmlns:a16="http://schemas.microsoft.com/office/drawing/2014/main" id="{979FA889-89B9-F545-959B-7011E692B1EB}"/>
                  </a:ext>
                </a:extLst>
              </p:cNvPr>
              <p:cNvSpPr txBox="1">
                <a:spLocks noRot="1" noChangeAspect="1" noMove="1" noResize="1" noEditPoints="1" noAdjustHandles="1" noChangeArrowheads="1" noChangeShapeType="1" noTextEdit="1"/>
              </p:cNvSpPr>
              <p:nvPr/>
            </p:nvSpPr>
            <p:spPr>
              <a:xfrm>
                <a:off x="5882184" y="3823022"/>
                <a:ext cx="390683" cy="369332"/>
              </a:xfrm>
              <a:prstGeom prst="rect">
                <a:avLst/>
              </a:prstGeom>
              <a:blipFill>
                <a:blip r:embed="rId11"/>
                <a:stretch>
                  <a:fillRect/>
                </a:stretch>
              </a:blipFill>
            </p:spPr>
            <p:txBody>
              <a:bodyPr/>
              <a:lstStyle/>
              <a:p>
                <a:r>
                  <a:rPr lang="en-US">
                    <a:noFill/>
                  </a:rPr>
                  <a:t> </a:t>
                </a:r>
              </a:p>
            </p:txBody>
          </p:sp>
        </mc:Fallback>
      </mc:AlternateContent>
      <p:sp>
        <p:nvSpPr>
          <p:cNvPr id="19" name="Frame 18">
            <a:extLst>
              <a:ext uri="{FF2B5EF4-FFF2-40B4-BE49-F238E27FC236}">
                <a16:creationId xmlns:a16="http://schemas.microsoft.com/office/drawing/2014/main" id="{B8ABA87C-27D4-3D40-BD0E-B789B8EA606B}"/>
              </a:ext>
            </a:extLst>
          </p:cNvPr>
          <p:cNvSpPr/>
          <p:nvPr/>
        </p:nvSpPr>
        <p:spPr>
          <a:xfrm>
            <a:off x="6485659" y="656961"/>
            <a:ext cx="2268682" cy="1541348"/>
          </a:xfrm>
          <a:prstGeom prst="frame">
            <a:avLst>
              <a:gd name="adj1" fmla="val 3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88F30B6-5788-934E-8B02-F65C6B7B76C2}"/>
                  </a:ext>
                </a:extLst>
              </p:cNvPr>
              <p:cNvSpPr txBox="1"/>
              <p:nvPr/>
            </p:nvSpPr>
            <p:spPr>
              <a:xfrm>
                <a:off x="7411190" y="2376170"/>
                <a:ext cx="106535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𝜈𝜈</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𝑙𝑙</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𝑊</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𝜈</m:t>
                      </m:r>
                    </m:oMath>
                  </m:oMathPara>
                </a14:m>
                <a:endParaRPr lang="en-US" dirty="0">
                  <a:ea typeface="Cambria Math" panose="02040503050406030204" pitchFamily="18" charset="0"/>
                </a:endParaRPr>
              </a:p>
              <a:p>
                <a:endParaRPr lang="en-US" dirty="0"/>
              </a:p>
            </p:txBody>
          </p:sp>
        </mc:Choice>
        <mc:Fallback xmlns="">
          <p:sp>
            <p:nvSpPr>
              <p:cNvPr id="20" name="TextBox 19">
                <a:extLst>
                  <a:ext uri="{FF2B5EF4-FFF2-40B4-BE49-F238E27FC236}">
                    <a16:creationId xmlns:a16="http://schemas.microsoft.com/office/drawing/2014/main" id="{888F30B6-5788-934E-8B02-F65C6B7B76C2}"/>
                  </a:ext>
                </a:extLst>
              </p:cNvPr>
              <p:cNvSpPr txBox="1">
                <a:spLocks noRot="1" noChangeAspect="1" noMove="1" noResize="1" noEditPoints="1" noAdjustHandles="1" noChangeArrowheads="1" noChangeShapeType="1" noTextEdit="1"/>
              </p:cNvSpPr>
              <p:nvPr/>
            </p:nvSpPr>
            <p:spPr>
              <a:xfrm>
                <a:off x="7411190" y="2376170"/>
                <a:ext cx="1065356" cy="1200329"/>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860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848130"/>
              </a:xfrm>
            </p:spPr>
            <p:txBody>
              <a:bodyPr/>
              <a:lstStyle/>
              <a:p>
                <a:pPr marL="0" indent="0">
                  <a:buNone/>
                </a:pPr>
                <a:r>
                  <a:rPr lang="en-US" dirty="0"/>
                  <a:t>VV-</a:t>
                </a:r>
                <a:r>
                  <a:rPr lang="en-US" dirty="0" err="1"/>
                  <a:t>Semileptonic</a:t>
                </a:r>
                <a:r>
                  <a:rPr lang="en-US" dirty="0"/>
                  <a:t> Analysis</a:t>
                </a:r>
              </a:p>
              <a:p>
                <a:r>
                  <a:rPr lang="en-US" dirty="0"/>
                  <a:t>Search for new particles which decay into a </a:t>
                </a:r>
                <a:r>
                  <a:rPr lang="en-US" dirty="0" err="1"/>
                  <a:t>semileptonic</a:t>
                </a:r>
                <a:r>
                  <a:rPr lang="en-US" dirty="0"/>
                  <a:t> final state</a:t>
                </a:r>
              </a:p>
              <a:p>
                <a:r>
                  <a:rPr lang="en-US" dirty="0"/>
                  <a:t>VV – one hadronic and one leptonic decay</a:t>
                </a:r>
              </a:p>
              <a:p>
                <a:pPr lvl="1"/>
                <a:r>
                  <a:rPr lang="en-US" dirty="0"/>
                  <a:t>Where VV can be WW, WZ, or ZZ (V = W,Z)</a:t>
                </a:r>
              </a:p>
              <a:p>
                <a:pPr lvl="1"/>
                <a:r>
                  <a:rPr lang="en-US" dirty="0"/>
                  <a:t>Hadronic decay allows for higher cross section and leptonic decay allows for a clearer signal</a:t>
                </a:r>
              </a:p>
              <a:p>
                <a:r>
                  <a:rPr lang="en-US" dirty="0"/>
                  <a:t>Signal models</a:t>
                </a:r>
              </a:p>
              <a:p>
                <a:pPr lvl="1"/>
                <a:r>
                  <a:rPr lang="en-US" dirty="0"/>
                  <a:t>Spin-0: Scalar “</a:t>
                </a:r>
                <a:r>
                  <a:rPr lang="en-US" dirty="0" err="1"/>
                  <a:t>Radion</a:t>
                </a:r>
                <a:r>
                  <a:rPr lang="en-US" dirty="0"/>
                  <a:t>”</a:t>
                </a:r>
              </a:p>
              <a:p>
                <a:pPr lvl="1"/>
                <a:r>
                  <a:rPr lang="en-US" dirty="0"/>
                  <a:t>Spin-1: Heavy vector triplet (HVT)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oMath>
                </a14:m>
                <a:endParaRPr lang="en-US" dirty="0"/>
              </a:p>
              <a:p>
                <a:pPr lvl="1"/>
                <a:r>
                  <a:rPr lang="en-US" dirty="0"/>
                  <a:t>Spin-2: Randall-</a:t>
                </a:r>
                <a:r>
                  <a:rPr lang="en-US" dirty="0" err="1"/>
                  <a:t>Sundrum</a:t>
                </a:r>
                <a:r>
                  <a:rPr lang="en-US" dirty="0"/>
                  <a:t> Graviton</a:t>
                </a:r>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5" y="744652"/>
                <a:ext cx="8281555" cy="3848130"/>
              </a:xfrm>
              <a:blipFill>
                <a:blip r:embed="rId3"/>
                <a:stretch>
                  <a:fillRect l="-766" t="-9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35</a:t>
            </a:fld>
            <a:endParaRPr lang="en-US" dirty="0"/>
          </a:p>
        </p:txBody>
      </p:sp>
      <p:sp>
        <p:nvSpPr>
          <p:cNvPr id="16" name="Rectangle 15">
            <a:extLst>
              <a:ext uri="{FF2B5EF4-FFF2-40B4-BE49-F238E27FC236}">
                <a16:creationId xmlns:a16="http://schemas.microsoft.com/office/drawing/2014/main" id="{2724EF85-C29C-0B4F-95D7-65641074649B}"/>
              </a:ext>
            </a:extLst>
          </p:cNvPr>
          <p:cNvSpPr/>
          <p:nvPr/>
        </p:nvSpPr>
        <p:spPr>
          <a:xfrm>
            <a:off x="4720489" y="3235802"/>
            <a:ext cx="329493" cy="369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02CDD70D-EA7C-E44E-A33A-A4ACA34124CB}"/>
              </a:ext>
            </a:extLst>
          </p:cNvPr>
          <p:cNvSpPr txBox="1">
            <a:spLocks/>
          </p:cNvSpPr>
          <p:nvPr/>
        </p:nvSpPr>
        <p:spPr>
          <a:xfrm>
            <a:off x="4720489" y="2843200"/>
            <a:ext cx="4249882" cy="1669502"/>
          </a:xfrm>
          <a:prstGeom prst="rect">
            <a:avLst/>
          </a:prstGeom>
        </p:spPr>
        <p:txBody>
          <a:bodyPr/>
          <a:lstStyle>
            <a:lvl1pPr marL="257175" indent="-257175" algn="l" defTabSz="342900" rtl="0" eaLnBrk="1" fontAlgn="base" hangingPunct="1">
              <a:spcBef>
                <a:spcPct val="20000"/>
              </a:spcBef>
              <a:spcAft>
                <a:spcPct val="0"/>
              </a:spcAft>
              <a:buClr>
                <a:srgbClr val="18453B"/>
              </a:buClr>
              <a:buFont typeface="Arial"/>
              <a:buChar char="•"/>
              <a:defRPr sz="2100" b="0" i="0" kern="1200">
                <a:solidFill>
                  <a:srgbClr val="595959"/>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rgbClr val="595959"/>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Production</a:t>
            </a:r>
          </a:p>
          <a:p>
            <a:pPr lvl="1"/>
            <a:r>
              <a:rPr lang="en-US" dirty="0"/>
              <a:t>Gluon-gluon fusion (</a:t>
            </a:r>
            <a:r>
              <a:rPr lang="en-US" dirty="0" err="1"/>
              <a:t>ggF</a:t>
            </a:r>
            <a:r>
              <a:rPr lang="en-US" dirty="0"/>
              <a:t>)</a:t>
            </a:r>
          </a:p>
          <a:p>
            <a:pPr lvl="1"/>
            <a:r>
              <a:rPr lang="en-US" dirty="0"/>
              <a:t>Quark-quark annihilation (</a:t>
            </a:r>
            <a:r>
              <a:rPr lang="en-US" dirty="0" err="1"/>
              <a:t>Drell</a:t>
            </a:r>
            <a:r>
              <a:rPr lang="en-US" dirty="0"/>
              <a:t>-Yan)</a:t>
            </a:r>
          </a:p>
          <a:p>
            <a:pPr lvl="1"/>
            <a:r>
              <a:rPr lang="en-US" dirty="0"/>
              <a:t>Vector-boson fusion (VBF) </a:t>
            </a:r>
          </a:p>
        </p:txBody>
      </p:sp>
      <p:sp>
        <p:nvSpPr>
          <p:cNvPr id="6" name="Frame 5">
            <a:extLst>
              <a:ext uri="{FF2B5EF4-FFF2-40B4-BE49-F238E27FC236}">
                <a16:creationId xmlns:a16="http://schemas.microsoft.com/office/drawing/2014/main" id="{70517317-BBA6-E647-AF0C-3D2DDA38694A}"/>
              </a:ext>
            </a:extLst>
          </p:cNvPr>
          <p:cNvSpPr/>
          <p:nvPr/>
        </p:nvSpPr>
        <p:spPr>
          <a:xfrm>
            <a:off x="4623955" y="2757835"/>
            <a:ext cx="4346416" cy="1668692"/>
          </a:xfrm>
          <a:prstGeom prst="frame">
            <a:avLst>
              <a:gd name="adj1" fmla="val 5564"/>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4413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9AB01B-EBB6-0945-8F53-03909E369A60}"/>
              </a:ext>
            </a:extLst>
          </p:cNvPr>
          <p:cNvSpPr>
            <a:spLocks noGrp="1"/>
          </p:cNvSpPr>
          <p:nvPr>
            <p:ph type="ftr" sz="quarter" idx="11"/>
          </p:nvPr>
        </p:nvSpPr>
        <p:spPr/>
        <p:txBody>
          <a:bodyPr/>
          <a:lstStyle/>
          <a:p>
            <a:pPr>
              <a:defRPr/>
            </a:pPr>
            <a:r>
              <a:rPr lang="en-US"/>
              <a:t>J. Hinds                         |                             April 2022</a:t>
            </a:r>
          </a:p>
        </p:txBody>
      </p:sp>
      <p:sp>
        <p:nvSpPr>
          <p:cNvPr id="6" name="Slide Number Placeholder 5">
            <a:extLst>
              <a:ext uri="{FF2B5EF4-FFF2-40B4-BE49-F238E27FC236}">
                <a16:creationId xmlns:a16="http://schemas.microsoft.com/office/drawing/2014/main" id="{D5B22739-676B-094D-9640-EE2BAA068C43}"/>
              </a:ext>
            </a:extLst>
          </p:cNvPr>
          <p:cNvSpPr>
            <a:spLocks noGrp="1"/>
          </p:cNvSpPr>
          <p:nvPr>
            <p:ph type="sldNum" sz="quarter" idx="12"/>
          </p:nvPr>
        </p:nvSpPr>
        <p:spPr/>
        <p:txBody>
          <a:bodyPr/>
          <a:lstStyle/>
          <a:p>
            <a:pPr>
              <a:defRPr/>
            </a:pPr>
            <a:fld id="{4599938D-0427-3542-974E-F7CD887B3868}" type="slidenum">
              <a:rPr lang="en-US" smtClean="0"/>
              <a:pPr>
                <a:defRPr/>
              </a:pPr>
              <a:t>36</a:t>
            </a:fld>
            <a:endParaRPr lang="en-US"/>
          </a:p>
        </p:txBody>
      </p:sp>
      <p:pic>
        <p:nvPicPr>
          <p:cNvPr id="7" name="Picture 6">
            <a:extLst>
              <a:ext uri="{FF2B5EF4-FFF2-40B4-BE49-F238E27FC236}">
                <a16:creationId xmlns:a16="http://schemas.microsoft.com/office/drawing/2014/main" id="{A71E3FFC-7B19-674A-AB7F-CC6F0F8F530D}"/>
              </a:ext>
            </a:extLst>
          </p:cNvPr>
          <p:cNvPicPr>
            <a:picLocks noChangeAspect="1"/>
          </p:cNvPicPr>
          <p:nvPr/>
        </p:nvPicPr>
        <p:blipFill rotWithShape="1">
          <a:blip r:embed="rId3"/>
          <a:srcRect r="86510"/>
          <a:stretch/>
        </p:blipFill>
        <p:spPr>
          <a:xfrm>
            <a:off x="1058700" y="1388655"/>
            <a:ext cx="1098468" cy="2689338"/>
          </a:xfrm>
          <a:prstGeom prst="rect">
            <a:avLst/>
          </a:prstGeom>
        </p:spPr>
      </p:pic>
      <p:sp>
        <p:nvSpPr>
          <p:cNvPr id="8" name="TextBox 7">
            <a:extLst>
              <a:ext uri="{FF2B5EF4-FFF2-40B4-BE49-F238E27FC236}">
                <a16:creationId xmlns:a16="http://schemas.microsoft.com/office/drawing/2014/main" id="{4A845556-8562-B044-B870-85705D835C92}"/>
              </a:ext>
            </a:extLst>
          </p:cNvPr>
          <p:cNvSpPr txBox="1"/>
          <p:nvPr/>
        </p:nvSpPr>
        <p:spPr>
          <a:xfrm>
            <a:off x="768928" y="3829837"/>
            <a:ext cx="2457546" cy="646331"/>
          </a:xfrm>
          <a:prstGeom prst="rect">
            <a:avLst/>
          </a:prstGeom>
          <a:noFill/>
        </p:spPr>
        <p:txBody>
          <a:bodyPr wrap="square" rtlCol="0">
            <a:spAutoFit/>
          </a:bodyPr>
          <a:lstStyle/>
          <a:p>
            <a:r>
              <a:rPr lang="en-US" dirty="0"/>
              <a:t>gluon-gluon fusion (</a:t>
            </a:r>
            <a:r>
              <a:rPr lang="en-US" dirty="0" err="1"/>
              <a:t>ggF</a:t>
            </a:r>
            <a:r>
              <a:rPr lang="en-US" dirty="0"/>
              <a:t>)</a:t>
            </a:r>
          </a:p>
        </p:txBody>
      </p:sp>
      <p:sp>
        <p:nvSpPr>
          <p:cNvPr id="14" name="Content Placeholder 2">
            <a:extLst>
              <a:ext uri="{FF2B5EF4-FFF2-40B4-BE49-F238E27FC236}">
                <a16:creationId xmlns:a16="http://schemas.microsoft.com/office/drawing/2014/main" id="{F0F22380-47BC-0D49-B00F-69951FDC5942}"/>
              </a:ext>
            </a:extLst>
          </p:cNvPr>
          <p:cNvSpPr>
            <a:spLocks noGrp="1"/>
          </p:cNvSpPr>
          <p:nvPr>
            <p:ph idx="1"/>
          </p:nvPr>
        </p:nvSpPr>
        <p:spPr>
          <a:xfrm>
            <a:off x="187035" y="744653"/>
            <a:ext cx="8100985" cy="524946"/>
          </a:xfrm>
        </p:spPr>
        <p:txBody>
          <a:bodyPr/>
          <a:lstStyle/>
          <a:p>
            <a:r>
              <a:rPr lang="en-US" dirty="0"/>
              <a:t>VV-</a:t>
            </a:r>
            <a:r>
              <a:rPr lang="en-US" dirty="0" err="1"/>
              <a:t>Semileptonic</a:t>
            </a:r>
            <a:r>
              <a:rPr lang="en-US" dirty="0"/>
              <a:t> Analysis</a:t>
            </a:r>
          </a:p>
        </p:txBody>
      </p:sp>
      <p:sp>
        <p:nvSpPr>
          <p:cNvPr id="15" name="Title 1">
            <a:extLst>
              <a:ext uri="{FF2B5EF4-FFF2-40B4-BE49-F238E27FC236}">
                <a16:creationId xmlns:a16="http://schemas.microsoft.com/office/drawing/2014/main" id="{02165C59-D727-7E47-BDC0-4F5581FA4B7C}"/>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pic>
        <p:nvPicPr>
          <p:cNvPr id="17" name="Picture 16">
            <a:extLst>
              <a:ext uri="{FF2B5EF4-FFF2-40B4-BE49-F238E27FC236}">
                <a16:creationId xmlns:a16="http://schemas.microsoft.com/office/drawing/2014/main" id="{227BD9F0-46DD-A04D-BC6B-A91229CEFE27}"/>
              </a:ext>
            </a:extLst>
          </p:cNvPr>
          <p:cNvPicPr>
            <a:picLocks noChangeAspect="1"/>
          </p:cNvPicPr>
          <p:nvPr/>
        </p:nvPicPr>
        <p:blipFill rotWithShape="1">
          <a:blip r:embed="rId3"/>
          <a:srcRect l="33952" t="-3132" r="54375" b="3132"/>
          <a:stretch/>
        </p:blipFill>
        <p:spPr>
          <a:xfrm>
            <a:off x="3823376" y="1304429"/>
            <a:ext cx="950505" cy="2689338"/>
          </a:xfrm>
          <a:prstGeom prst="rect">
            <a:avLst/>
          </a:prstGeom>
        </p:spPr>
      </p:pic>
      <p:sp>
        <p:nvSpPr>
          <p:cNvPr id="9" name="TextBox 8">
            <a:extLst>
              <a:ext uri="{FF2B5EF4-FFF2-40B4-BE49-F238E27FC236}">
                <a16:creationId xmlns:a16="http://schemas.microsoft.com/office/drawing/2014/main" id="{1B6C3E45-C234-6141-8178-9B739BB9F650}"/>
              </a:ext>
            </a:extLst>
          </p:cNvPr>
          <p:cNvSpPr txBox="1"/>
          <p:nvPr/>
        </p:nvSpPr>
        <p:spPr>
          <a:xfrm>
            <a:off x="3538632" y="3809101"/>
            <a:ext cx="1667957" cy="369332"/>
          </a:xfrm>
          <a:prstGeom prst="rect">
            <a:avLst/>
          </a:prstGeom>
          <a:noFill/>
        </p:spPr>
        <p:txBody>
          <a:bodyPr wrap="none" rtlCol="0">
            <a:spAutoFit/>
          </a:bodyPr>
          <a:lstStyle/>
          <a:p>
            <a:r>
              <a:rPr lang="en-US" dirty="0" err="1"/>
              <a:t>Drell</a:t>
            </a:r>
            <a:r>
              <a:rPr lang="en-US" dirty="0"/>
              <a:t>-Yan (DY)</a:t>
            </a:r>
          </a:p>
        </p:txBody>
      </p:sp>
      <p:pic>
        <p:nvPicPr>
          <p:cNvPr id="18" name="Picture 17">
            <a:extLst>
              <a:ext uri="{FF2B5EF4-FFF2-40B4-BE49-F238E27FC236}">
                <a16:creationId xmlns:a16="http://schemas.microsoft.com/office/drawing/2014/main" id="{E4FDF474-330C-E44A-B506-8B736AEAA9E6}"/>
              </a:ext>
            </a:extLst>
          </p:cNvPr>
          <p:cNvPicPr>
            <a:picLocks noChangeAspect="1"/>
          </p:cNvPicPr>
          <p:nvPr/>
        </p:nvPicPr>
        <p:blipFill rotWithShape="1">
          <a:blip r:embed="rId3"/>
          <a:srcRect l="66538" t="-6483" r="2166" b="6483"/>
          <a:stretch/>
        </p:blipFill>
        <p:spPr>
          <a:xfrm>
            <a:off x="5890683" y="1388655"/>
            <a:ext cx="2548332" cy="2689338"/>
          </a:xfrm>
          <a:prstGeom prst="rect">
            <a:avLst/>
          </a:prstGeom>
        </p:spPr>
      </p:pic>
      <p:sp>
        <p:nvSpPr>
          <p:cNvPr id="10" name="TextBox 9">
            <a:extLst>
              <a:ext uri="{FF2B5EF4-FFF2-40B4-BE49-F238E27FC236}">
                <a16:creationId xmlns:a16="http://schemas.microsoft.com/office/drawing/2014/main" id="{DB969FED-B248-A241-92B8-B3D5EB572695}"/>
              </a:ext>
            </a:extLst>
          </p:cNvPr>
          <p:cNvSpPr txBox="1"/>
          <p:nvPr/>
        </p:nvSpPr>
        <p:spPr>
          <a:xfrm>
            <a:off x="5989402" y="3809101"/>
            <a:ext cx="2298619" cy="646331"/>
          </a:xfrm>
          <a:prstGeom prst="rect">
            <a:avLst/>
          </a:prstGeom>
          <a:noFill/>
        </p:spPr>
        <p:txBody>
          <a:bodyPr wrap="square" rtlCol="0">
            <a:spAutoFit/>
          </a:bodyPr>
          <a:lstStyle/>
          <a:p>
            <a:r>
              <a:rPr lang="en-US" dirty="0"/>
              <a:t>Vector-boson fusion (VBF)</a:t>
            </a:r>
          </a:p>
        </p:txBody>
      </p:sp>
      <p:sp>
        <p:nvSpPr>
          <p:cNvPr id="19" name="Rectangle 18">
            <a:extLst>
              <a:ext uri="{FF2B5EF4-FFF2-40B4-BE49-F238E27FC236}">
                <a16:creationId xmlns:a16="http://schemas.microsoft.com/office/drawing/2014/main" id="{8DC9AA40-4384-FC48-8017-7BA9BE459F6A}"/>
              </a:ext>
            </a:extLst>
          </p:cNvPr>
          <p:cNvSpPr/>
          <p:nvPr/>
        </p:nvSpPr>
        <p:spPr>
          <a:xfrm>
            <a:off x="7408759" y="2304713"/>
            <a:ext cx="1278041" cy="815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09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37</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5216238" cy="3480916"/>
              </a:xfrm>
            </p:spPr>
            <p:txBody>
              <a:bodyPr/>
              <a:lstStyle/>
              <a:p>
                <a:r>
                  <a:rPr lang="en-US" dirty="0"/>
                  <a:t>Collecting final state particles</a:t>
                </a:r>
              </a:p>
              <a:p>
                <a:pPr lvl="1"/>
                <a:r>
                  <a:rPr lang="en-US" b="1" dirty="0"/>
                  <a:t>Jets</a:t>
                </a:r>
                <a:r>
                  <a:rPr lang="en-US" dirty="0"/>
                  <a:t> are particles collected from the same source </a:t>
                </a:r>
              </a:p>
              <a:p>
                <a:pPr lvl="1"/>
                <a:r>
                  <a:rPr lang="en-US" dirty="0"/>
                  <a:t>Jet size is dependent on cone size, R</a:t>
                </a:r>
              </a:p>
              <a:p>
                <a:pPr lvl="2"/>
                <a:r>
                  <a:rPr lang="en-US" dirty="0"/>
                  <a:t>“rule of thumb”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oMath>
                </a14:m>
                <a:endParaRPr lang="en-US" dirty="0"/>
              </a:p>
              <a:p>
                <a:pPr lvl="2"/>
                <a:r>
                  <a:rPr lang="en-US" dirty="0"/>
                  <a:t>Large-R jet R=1.0</a:t>
                </a:r>
              </a:p>
              <a:p>
                <a:pPr lvl="2"/>
                <a:r>
                  <a:rPr lang="en-US" dirty="0"/>
                  <a:t>Small-R jet R=0.4</a:t>
                </a:r>
              </a:p>
              <a:p>
                <a:pPr lvl="1"/>
                <a:r>
                  <a:rPr lang="en-US" dirty="0"/>
                  <a:t>Parton jet: physics interaction</a:t>
                </a:r>
              </a:p>
              <a:p>
                <a:pPr lvl="1"/>
                <a:r>
                  <a:rPr lang="en-US" dirty="0"/>
                  <a:t>Particle jet: added tracks from underlying event</a:t>
                </a:r>
              </a:p>
              <a:p>
                <a:pPr lvl="1"/>
                <a:r>
                  <a:rPr lang="en-US" dirty="0"/>
                  <a:t>Calorimeter: measuring energy of neutral or charged particle </a:t>
                </a:r>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5" y="744652"/>
                <a:ext cx="5216238" cy="3480916"/>
              </a:xfrm>
              <a:blipFill>
                <a:blip r:embed="rId3"/>
                <a:stretch>
                  <a:fillRect l="-973" t="-1091" b="-109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00A3C0F-FB0A-114A-BA14-D2431F3A1AD0}"/>
              </a:ext>
            </a:extLst>
          </p:cNvPr>
          <p:cNvPicPr>
            <a:picLocks noChangeAspect="1"/>
          </p:cNvPicPr>
          <p:nvPr/>
        </p:nvPicPr>
        <p:blipFill rotWithShape="1">
          <a:blip r:embed="rId4"/>
          <a:srcRect l="9164" t="8530" r="60287" b="50500"/>
          <a:stretch/>
        </p:blipFill>
        <p:spPr>
          <a:xfrm>
            <a:off x="5746173" y="744652"/>
            <a:ext cx="2286000" cy="4022611"/>
          </a:xfrm>
          <a:prstGeom prst="rect">
            <a:avLst/>
          </a:prstGeom>
        </p:spPr>
      </p:pic>
      <p:sp>
        <p:nvSpPr>
          <p:cNvPr id="9" name="TextBox 8">
            <a:extLst>
              <a:ext uri="{FF2B5EF4-FFF2-40B4-BE49-F238E27FC236}">
                <a16:creationId xmlns:a16="http://schemas.microsoft.com/office/drawing/2014/main" id="{82DAFC04-1A0F-EB46-8DFA-74178F949250}"/>
              </a:ext>
            </a:extLst>
          </p:cNvPr>
          <p:cNvSpPr txBox="1"/>
          <p:nvPr/>
        </p:nvSpPr>
        <p:spPr>
          <a:xfrm>
            <a:off x="344128" y="4225568"/>
            <a:ext cx="4747418" cy="400110"/>
          </a:xfrm>
          <a:prstGeom prst="rect">
            <a:avLst/>
          </a:prstGeom>
          <a:noFill/>
        </p:spPr>
        <p:txBody>
          <a:bodyPr wrap="square" rtlCol="0">
            <a:spAutoFit/>
          </a:bodyPr>
          <a:lstStyle/>
          <a:p>
            <a:r>
              <a:rPr lang="en-US" sz="1000" dirty="0"/>
              <a:t>Loch, Peter. US-ATLAS mini-course on Jets. </a:t>
            </a:r>
            <a:r>
              <a:rPr lang="en-US" sz="1000" dirty="0">
                <a:hlinkClick r:id="rId5"/>
              </a:rPr>
              <a:t>https://indico.cern.ch/event/1054786/</a:t>
            </a:r>
            <a:r>
              <a:rPr lang="en-US" sz="1000" dirty="0"/>
              <a:t> [Accessed October 1, 2021].</a:t>
            </a:r>
          </a:p>
        </p:txBody>
      </p:sp>
      <p:sp>
        <p:nvSpPr>
          <p:cNvPr id="10" name="TextBox 9">
            <a:extLst>
              <a:ext uri="{FF2B5EF4-FFF2-40B4-BE49-F238E27FC236}">
                <a16:creationId xmlns:a16="http://schemas.microsoft.com/office/drawing/2014/main" id="{BE8E91F5-02D4-9D4F-AA62-BF713EDE8B4A}"/>
              </a:ext>
            </a:extLst>
          </p:cNvPr>
          <p:cNvSpPr txBox="1"/>
          <p:nvPr/>
        </p:nvSpPr>
        <p:spPr>
          <a:xfrm>
            <a:off x="7324726" y="606152"/>
            <a:ext cx="295274" cy="276999"/>
          </a:xfrm>
          <a:prstGeom prst="rect">
            <a:avLst/>
          </a:prstGeom>
          <a:noFill/>
        </p:spPr>
        <p:txBody>
          <a:bodyPr wrap="none" rtlCol="0">
            <a:spAutoFit/>
          </a:bodyPr>
          <a:lstStyle/>
          <a:p>
            <a:r>
              <a:rPr lang="en-US" sz="1200" dirty="0">
                <a:solidFill>
                  <a:schemeClr val="accent2">
                    <a:lumMod val="75000"/>
                  </a:schemeClr>
                </a:solidFill>
              </a:rPr>
              <a:t>R</a:t>
            </a:r>
          </a:p>
        </p:txBody>
      </p:sp>
      <p:sp>
        <p:nvSpPr>
          <p:cNvPr id="14" name="Title 1">
            <a:extLst>
              <a:ext uri="{FF2B5EF4-FFF2-40B4-BE49-F238E27FC236}">
                <a16:creationId xmlns:a16="http://schemas.microsoft.com/office/drawing/2014/main" id="{5EDCBF36-EC4F-3749-8A9F-702066C685A7}"/>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spTree>
    <p:extLst>
      <p:ext uri="{BB962C8B-B14F-4D97-AF65-F5344CB8AC3E}">
        <p14:creationId xmlns:p14="http://schemas.microsoft.com/office/powerpoint/2010/main" val="541088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38</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pic>
        <p:nvPicPr>
          <p:cNvPr id="2" name="Picture 1">
            <a:extLst>
              <a:ext uri="{FF2B5EF4-FFF2-40B4-BE49-F238E27FC236}">
                <a16:creationId xmlns:a16="http://schemas.microsoft.com/office/drawing/2014/main" id="{B7B76219-12BB-4F40-B045-81038497CFCB}"/>
              </a:ext>
            </a:extLst>
          </p:cNvPr>
          <p:cNvPicPr>
            <a:picLocks noChangeAspect="1"/>
          </p:cNvPicPr>
          <p:nvPr/>
        </p:nvPicPr>
        <p:blipFill>
          <a:blip r:embed="rId3"/>
          <a:stretch>
            <a:fillRect/>
          </a:stretch>
        </p:blipFill>
        <p:spPr>
          <a:xfrm>
            <a:off x="3567229" y="644709"/>
            <a:ext cx="1655190" cy="2192009"/>
          </a:xfrm>
          <a:prstGeom prst="rect">
            <a:avLst/>
          </a:prstGeom>
        </p:spPr>
      </p:pic>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222770" y="839972"/>
            <a:ext cx="8073736" cy="3732028"/>
          </a:xfrm>
        </p:spPr>
        <p:txBody>
          <a:bodyPr/>
          <a:lstStyle/>
          <a:p>
            <a:r>
              <a:rPr lang="en-US" dirty="0"/>
              <a:t>Resolved</a:t>
            </a:r>
          </a:p>
          <a:p>
            <a:pPr lvl="1"/>
            <a:r>
              <a:rPr lang="en-US" dirty="0"/>
              <a:t>Two small R-jets</a:t>
            </a:r>
          </a:p>
          <a:p>
            <a:r>
              <a:rPr lang="en-US" dirty="0"/>
              <a:t>Merged</a:t>
            </a:r>
          </a:p>
          <a:p>
            <a:pPr lvl="1"/>
            <a:r>
              <a:rPr lang="en-US" dirty="0"/>
              <a:t>One large R-jet</a:t>
            </a:r>
          </a:p>
          <a:p>
            <a:pPr lvl="1"/>
            <a:r>
              <a:rPr lang="en-US" dirty="0"/>
              <a:t>Only merged used here</a:t>
            </a:r>
          </a:p>
          <a:p>
            <a:r>
              <a:rPr lang="en-US" dirty="0"/>
              <a:t>Missing E</a:t>
            </a:r>
            <a:r>
              <a:rPr lang="en-US" baseline="-25000" dirty="0"/>
              <a:t>T</a:t>
            </a:r>
            <a:r>
              <a:rPr lang="en-US" dirty="0"/>
              <a:t> (MET or </a:t>
            </a:r>
            <a:r>
              <a:rPr lang="en-US" dirty="0" err="1"/>
              <a:t>E</a:t>
            </a:r>
            <a:r>
              <a:rPr lang="en-US" baseline="-25000" dirty="0" err="1"/>
              <a:t>T</a:t>
            </a:r>
            <a:r>
              <a:rPr lang="en-US" i="1" baseline="30000" dirty="0" err="1"/>
              <a:t>miss</a:t>
            </a:r>
            <a:r>
              <a:rPr lang="en-US" dirty="0"/>
              <a:t>)</a:t>
            </a:r>
          </a:p>
          <a:p>
            <a:pPr lvl="1"/>
            <a:r>
              <a:rPr lang="en-US" dirty="0"/>
              <a:t>Reconstructed by negative sum of the all physics objects and ID tracks not associated with them in the transverse direction (should sum to zero)</a:t>
            </a:r>
          </a:p>
          <a:p>
            <a:pPr lvl="1"/>
            <a:r>
              <a:rPr lang="en-US" dirty="0"/>
              <a:t>Neutrinos don’t show up in detector, so when look at energy conservation there will be energy missing, i.e. neutrino energy </a:t>
            </a:r>
          </a:p>
        </p:txBody>
      </p:sp>
      <p:pic>
        <p:nvPicPr>
          <p:cNvPr id="9" name="Picture 8">
            <a:extLst>
              <a:ext uri="{FF2B5EF4-FFF2-40B4-BE49-F238E27FC236}">
                <a16:creationId xmlns:a16="http://schemas.microsoft.com/office/drawing/2014/main" id="{C1C204C2-DC4F-9646-A555-E563F0E61808}"/>
              </a:ext>
            </a:extLst>
          </p:cNvPr>
          <p:cNvPicPr>
            <a:picLocks noChangeAspect="1"/>
          </p:cNvPicPr>
          <p:nvPr/>
        </p:nvPicPr>
        <p:blipFill rotWithShape="1">
          <a:blip r:embed="rId4"/>
          <a:srcRect l="3768" t="74422" r="37196" b="6646"/>
          <a:stretch/>
        </p:blipFill>
        <p:spPr>
          <a:xfrm>
            <a:off x="5388673" y="1181351"/>
            <a:ext cx="3648449" cy="880661"/>
          </a:xfrm>
          <a:prstGeom prst="rect">
            <a:avLst/>
          </a:prstGeom>
        </p:spPr>
      </p:pic>
    </p:spTree>
    <p:extLst>
      <p:ext uri="{BB962C8B-B14F-4D97-AF65-F5344CB8AC3E}">
        <p14:creationId xmlns:p14="http://schemas.microsoft.com/office/powerpoint/2010/main" val="4174923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222770" y="839972"/>
            <a:ext cx="8073736" cy="3274827"/>
          </a:xfrm>
        </p:spPr>
        <p:txBody>
          <a:bodyPr/>
          <a:lstStyle/>
          <a:p>
            <a:r>
              <a:rPr lang="en-US" dirty="0"/>
              <a:t>Purity</a:t>
            </a:r>
          </a:p>
          <a:p>
            <a:pPr lvl="1"/>
            <a:r>
              <a:rPr lang="en-US" dirty="0"/>
              <a:t>High (HP) or Low (LP) depends on passing and/or failing the boson tagging requirement</a:t>
            </a:r>
          </a:p>
          <a:p>
            <a:r>
              <a:rPr lang="en-US" dirty="0"/>
              <a:t>Signal Regions (SR)</a:t>
            </a:r>
          </a:p>
          <a:p>
            <a:pPr lvl="1"/>
            <a:r>
              <a:rPr lang="en-US" dirty="0"/>
              <a:t>Try to maximize signal, minimize background</a:t>
            </a:r>
          </a:p>
          <a:p>
            <a:pPr lvl="1"/>
            <a:r>
              <a:rPr lang="en-US" dirty="0"/>
              <a:t>Strict cuts, with one of those cuts requiring boson tagging.</a:t>
            </a:r>
          </a:p>
          <a:p>
            <a:r>
              <a:rPr lang="en-US" dirty="0"/>
              <a:t>Control Regions (CR or VCR)</a:t>
            </a:r>
          </a:p>
          <a:p>
            <a:pPr lvl="1"/>
            <a:r>
              <a:rPr lang="en-US" dirty="0"/>
              <a:t>Regions which look very similar to the signal region but have some slightly different selection to enrich a particular background (i.e. V boson), which is orthogonal to the signal region </a:t>
            </a:r>
          </a:p>
        </p:txBody>
      </p:sp>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39</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spTree>
    <p:extLst>
      <p:ext uri="{BB962C8B-B14F-4D97-AF65-F5344CB8AC3E}">
        <p14:creationId xmlns:p14="http://schemas.microsoft.com/office/powerpoint/2010/main" val="339583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4</a:t>
            </a:fld>
            <a:endParaRPr lang="en-US"/>
          </a:p>
        </p:txBody>
      </p:sp>
      <p:pic>
        <p:nvPicPr>
          <p:cNvPr id="9" name="Picture 8">
            <a:extLst>
              <a:ext uri="{FF2B5EF4-FFF2-40B4-BE49-F238E27FC236}">
                <a16:creationId xmlns:a16="http://schemas.microsoft.com/office/drawing/2014/main" id="{29CE52D9-CF1B-A94E-9746-9BC40298FD0D}"/>
              </a:ext>
            </a:extLst>
          </p:cNvPr>
          <p:cNvPicPr>
            <a:picLocks noChangeAspect="1"/>
          </p:cNvPicPr>
          <p:nvPr/>
        </p:nvPicPr>
        <p:blipFill>
          <a:blip r:embed="rId3"/>
          <a:stretch>
            <a:fillRect/>
          </a:stretch>
        </p:blipFill>
        <p:spPr>
          <a:xfrm>
            <a:off x="128580" y="1825140"/>
            <a:ext cx="3130594" cy="1787305"/>
          </a:xfrm>
          <a:prstGeom prst="rect">
            <a:avLst/>
          </a:prstGeom>
        </p:spPr>
      </p:pic>
      <p:sp>
        <p:nvSpPr>
          <p:cNvPr id="10" name="TextBox 9">
            <a:extLst>
              <a:ext uri="{FF2B5EF4-FFF2-40B4-BE49-F238E27FC236}">
                <a16:creationId xmlns:a16="http://schemas.microsoft.com/office/drawing/2014/main" id="{23268224-FD8B-A845-A023-2BE7184E3710}"/>
              </a:ext>
            </a:extLst>
          </p:cNvPr>
          <p:cNvSpPr txBox="1"/>
          <p:nvPr/>
        </p:nvSpPr>
        <p:spPr>
          <a:xfrm>
            <a:off x="128580" y="4412839"/>
            <a:ext cx="3786745" cy="461665"/>
          </a:xfrm>
          <a:prstGeom prst="rect">
            <a:avLst/>
          </a:prstGeom>
          <a:noFill/>
        </p:spPr>
        <p:txBody>
          <a:bodyPr wrap="square" rtlCol="0">
            <a:spAutoFit/>
          </a:bodyPr>
          <a:lstStyle/>
          <a:p>
            <a:r>
              <a:rPr lang="en-US" sz="800" dirty="0"/>
              <a:t>UCI Energy Blogs. </a:t>
            </a:r>
            <a:r>
              <a:rPr lang="en-US" sz="800" dirty="0">
                <a:hlinkClick r:id="rId4"/>
              </a:rPr>
              <a:t>https://sites.uci.edu/energyobserver/2012/11/26/introduction-to-the-atlas-detector-at-the-lhc/</a:t>
            </a:r>
            <a:r>
              <a:rPr lang="en-US" sz="800" dirty="0"/>
              <a:t>  [Accessed October 6, 2021].</a:t>
            </a:r>
          </a:p>
        </p:txBody>
      </p:sp>
      <p:sp>
        <p:nvSpPr>
          <p:cNvPr id="8" name="TextBox 7">
            <a:extLst>
              <a:ext uri="{FF2B5EF4-FFF2-40B4-BE49-F238E27FC236}">
                <a16:creationId xmlns:a16="http://schemas.microsoft.com/office/drawing/2014/main" id="{BB7B2E7C-592E-8C42-B95B-1E290EC67EB5}"/>
              </a:ext>
            </a:extLst>
          </p:cNvPr>
          <p:cNvSpPr txBox="1"/>
          <p:nvPr/>
        </p:nvSpPr>
        <p:spPr>
          <a:xfrm>
            <a:off x="993422" y="3736622"/>
            <a:ext cx="1197764" cy="369332"/>
          </a:xfrm>
          <a:prstGeom prst="rect">
            <a:avLst/>
          </a:prstGeom>
          <a:noFill/>
        </p:spPr>
        <p:txBody>
          <a:bodyPr wrap="none" rtlCol="0">
            <a:spAutoFit/>
          </a:bodyPr>
          <a:lstStyle/>
          <a:p>
            <a:r>
              <a:rPr lang="en-US" dirty="0"/>
              <a:t>Raw Data</a:t>
            </a:r>
          </a:p>
        </p:txBody>
      </p:sp>
      <p:sp>
        <p:nvSpPr>
          <p:cNvPr id="11" name="Rectangle 10">
            <a:extLst>
              <a:ext uri="{FF2B5EF4-FFF2-40B4-BE49-F238E27FC236}">
                <a16:creationId xmlns:a16="http://schemas.microsoft.com/office/drawing/2014/main" id="{9C92BE47-3238-FF46-BD42-B44FC4AB6204}"/>
              </a:ext>
            </a:extLst>
          </p:cNvPr>
          <p:cNvSpPr/>
          <p:nvPr/>
        </p:nvSpPr>
        <p:spPr>
          <a:xfrm>
            <a:off x="4281234" y="2335921"/>
            <a:ext cx="993422" cy="6999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FAD5F01D-DD96-3B46-A214-C0614451E6B7}"/>
              </a:ext>
            </a:extLst>
          </p:cNvPr>
          <p:cNvSpPr txBox="1"/>
          <p:nvPr/>
        </p:nvSpPr>
        <p:spPr>
          <a:xfrm>
            <a:off x="4448367" y="2494917"/>
            <a:ext cx="659155" cy="369332"/>
          </a:xfrm>
          <a:prstGeom prst="rect">
            <a:avLst/>
          </a:prstGeom>
          <a:noFill/>
        </p:spPr>
        <p:txBody>
          <a:bodyPr wrap="none" rtlCol="0">
            <a:spAutoFit/>
          </a:bodyPr>
          <a:lstStyle/>
          <a:p>
            <a:r>
              <a:rPr lang="en-US" dirty="0"/>
              <a:t>Cuts</a:t>
            </a:r>
          </a:p>
        </p:txBody>
      </p:sp>
      <p:sp>
        <p:nvSpPr>
          <p:cNvPr id="14" name="Rectangle 13">
            <a:extLst>
              <a:ext uri="{FF2B5EF4-FFF2-40B4-BE49-F238E27FC236}">
                <a16:creationId xmlns:a16="http://schemas.microsoft.com/office/drawing/2014/main" id="{BFFF4030-8893-3741-8EC8-A4081DA95DA4}"/>
              </a:ext>
            </a:extLst>
          </p:cNvPr>
          <p:cNvSpPr/>
          <p:nvPr/>
        </p:nvSpPr>
        <p:spPr>
          <a:xfrm>
            <a:off x="6296716" y="2335921"/>
            <a:ext cx="1503906" cy="6999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523A3529-0E65-A447-AF6B-375D094212CE}"/>
              </a:ext>
            </a:extLst>
          </p:cNvPr>
          <p:cNvSpPr txBox="1"/>
          <p:nvPr/>
        </p:nvSpPr>
        <p:spPr>
          <a:xfrm>
            <a:off x="6571615" y="2501210"/>
            <a:ext cx="954107" cy="369332"/>
          </a:xfrm>
          <a:prstGeom prst="rect">
            <a:avLst/>
          </a:prstGeom>
          <a:noFill/>
        </p:spPr>
        <p:txBody>
          <a:bodyPr wrap="none" rtlCol="0">
            <a:spAutoFit/>
          </a:bodyPr>
          <a:lstStyle/>
          <a:p>
            <a:r>
              <a:rPr lang="en-US" dirty="0"/>
              <a:t>Results</a:t>
            </a:r>
          </a:p>
        </p:txBody>
      </p:sp>
      <p:cxnSp>
        <p:nvCxnSpPr>
          <p:cNvPr id="17" name="Straight Arrow Connector 16">
            <a:extLst>
              <a:ext uri="{FF2B5EF4-FFF2-40B4-BE49-F238E27FC236}">
                <a16:creationId xmlns:a16="http://schemas.microsoft.com/office/drawing/2014/main" id="{C87E8201-4D3A-6A45-873C-4B1CABA1951B}"/>
              </a:ext>
            </a:extLst>
          </p:cNvPr>
          <p:cNvCxnSpPr/>
          <p:nvPr/>
        </p:nvCxnSpPr>
        <p:spPr>
          <a:xfrm>
            <a:off x="3454400" y="2679583"/>
            <a:ext cx="6547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8F0085-3DD9-2447-9F3B-B152DDB591B8}"/>
              </a:ext>
            </a:extLst>
          </p:cNvPr>
          <p:cNvCxnSpPr/>
          <p:nvPr/>
        </p:nvCxnSpPr>
        <p:spPr>
          <a:xfrm>
            <a:off x="5446889" y="2689344"/>
            <a:ext cx="6547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279D1FBB-5FA9-3142-92F3-2D20A2353933}"/>
              </a:ext>
            </a:extLst>
          </p:cNvPr>
          <p:cNvSpPr>
            <a:spLocks noGrp="1"/>
          </p:cNvSpPr>
          <p:nvPr>
            <p:ph idx="1"/>
          </p:nvPr>
        </p:nvSpPr>
        <p:spPr>
          <a:xfrm>
            <a:off x="187035" y="744652"/>
            <a:ext cx="8281555" cy="773603"/>
          </a:xfrm>
        </p:spPr>
        <p:txBody>
          <a:bodyPr/>
          <a:lstStyle/>
          <a:p>
            <a:r>
              <a:rPr lang="en-US" dirty="0"/>
              <a:t>Improve cuts which improve results!</a:t>
            </a:r>
          </a:p>
        </p:txBody>
      </p:sp>
    </p:spTree>
    <p:extLst>
      <p:ext uri="{BB962C8B-B14F-4D97-AF65-F5344CB8AC3E}">
        <p14:creationId xmlns:p14="http://schemas.microsoft.com/office/powerpoint/2010/main" val="2993820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9AB01B-EBB6-0945-8F53-03909E369A60}"/>
              </a:ext>
            </a:extLst>
          </p:cNvPr>
          <p:cNvSpPr>
            <a:spLocks noGrp="1"/>
          </p:cNvSpPr>
          <p:nvPr>
            <p:ph type="ftr" sz="quarter" idx="11"/>
          </p:nvPr>
        </p:nvSpPr>
        <p:spPr/>
        <p:txBody>
          <a:bodyPr/>
          <a:lstStyle/>
          <a:p>
            <a:pPr>
              <a:defRPr/>
            </a:pPr>
            <a:r>
              <a:rPr lang="en-US"/>
              <a:t>J. Hinds                         |                             April 2022</a:t>
            </a:r>
          </a:p>
        </p:txBody>
      </p:sp>
      <p:sp>
        <p:nvSpPr>
          <p:cNvPr id="6" name="Slide Number Placeholder 5">
            <a:extLst>
              <a:ext uri="{FF2B5EF4-FFF2-40B4-BE49-F238E27FC236}">
                <a16:creationId xmlns:a16="http://schemas.microsoft.com/office/drawing/2014/main" id="{D5B22739-676B-094D-9640-EE2BAA068C43}"/>
              </a:ext>
            </a:extLst>
          </p:cNvPr>
          <p:cNvSpPr>
            <a:spLocks noGrp="1"/>
          </p:cNvSpPr>
          <p:nvPr>
            <p:ph type="sldNum" sz="quarter" idx="12"/>
          </p:nvPr>
        </p:nvSpPr>
        <p:spPr/>
        <p:txBody>
          <a:bodyPr/>
          <a:lstStyle/>
          <a:p>
            <a:pPr>
              <a:defRPr/>
            </a:pPr>
            <a:fld id="{4599938D-0427-3542-974E-F7CD887B3868}" type="slidenum">
              <a:rPr lang="en-US" smtClean="0"/>
              <a:pPr>
                <a:defRPr/>
              </a:pPr>
              <a:t>40</a:t>
            </a:fld>
            <a:endParaRPr lang="en-US"/>
          </a:p>
        </p:txBody>
      </p:sp>
      <p:sp>
        <p:nvSpPr>
          <p:cNvPr id="14" name="Content Placeholder 2">
            <a:extLst>
              <a:ext uri="{FF2B5EF4-FFF2-40B4-BE49-F238E27FC236}">
                <a16:creationId xmlns:a16="http://schemas.microsoft.com/office/drawing/2014/main" id="{F0F22380-47BC-0D49-B00F-69951FDC5942}"/>
              </a:ext>
            </a:extLst>
          </p:cNvPr>
          <p:cNvSpPr>
            <a:spLocks noGrp="1"/>
          </p:cNvSpPr>
          <p:nvPr>
            <p:ph idx="1"/>
          </p:nvPr>
        </p:nvSpPr>
        <p:spPr>
          <a:xfrm>
            <a:off x="187035" y="744653"/>
            <a:ext cx="8100985" cy="524946"/>
          </a:xfrm>
        </p:spPr>
        <p:txBody>
          <a:bodyPr/>
          <a:lstStyle/>
          <a:p>
            <a:r>
              <a:rPr lang="en-US" dirty="0"/>
              <a:t>Backgrounds</a:t>
            </a:r>
          </a:p>
        </p:txBody>
      </p:sp>
      <p:pic>
        <p:nvPicPr>
          <p:cNvPr id="12" name="Picture 11">
            <a:extLst>
              <a:ext uri="{FF2B5EF4-FFF2-40B4-BE49-F238E27FC236}">
                <a16:creationId xmlns:a16="http://schemas.microsoft.com/office/drawing/2014/main" id="{DC8C4A26-9CB5-834B-8EC6-D32263F0001D}"/>
              </a:ext>
            </a:extLst>
          </p:cNvPr>
          <p:cNvPicPr>
            <a:picLocks noChangeAspect="1"/>
          </p:cNvPicPr>
          <p:nvPr/>
        </p:nvPicPr>
        <p:blipFill>
          <a:blip r:embed="rId3"/>
          <a:stretch>
            <a:fillRect/>
          </a:stretch>
        </p:blipFill>
        <p:spPr>
          <a:xfrm>
            <a:off x="350925" y="1269599"/>
            <a:ext cx="4842867" cy="3469516"/>
          </a:xfrm>
          <a:prstGeom prst="rect">
            <a:avLst/>
          </a:prstGeom>
        </p:spPr>
      </p:pic>
      <p:sp>
        <p:nvSpPr>
          <p:cNvPr id="16" name="Content Placeholder 2">
            <a:extLst>
              <a:ext uri="{FF2B5EF4-FFF2-40B4-BE49-F238E27FC236}">
                <a16:creationId xmlns:a16="http://schemas.microsoft.com/office/drawing/2014/main" id="{47979BF5-BE76-BC4D-A155-C85E3B94DD57}"/>
              </a:ext>
            </a:extLst>
          </p:cNvPr>
          <p:cNvSpPr txBox="1">
            <a:spLocks/>
          </p:cNvSpPr>
          <p:nvPr/>
        </p:nvSpPr>
        <p:spPr>
          <a:xfrm>
            <a:off x="5061865" y="1611240"/>
            <a:ext cx="3624935" cy="2582808"/>
          </a:xfrm>
          <a:prstGeom prst="rect">
            <a:avLst/>
          </a:prstGeom>
        </p:spPr>
        <p:txBody>
          <a:bodyPr/>
          <a:lstStyle>
            <a:lvl1pPr marL="257175" indent="-257175" algn="l" defTabSz="342900" rtl="0" eaLnBrk="1" fontAlgn="base" hangingPunct="1">
              <a:spcBef>
                <a:spcPct val="20000"/>
              </a:spcBef>
              <a:spcAft>
                <a:spcPct val="0"/>
              </a:spcAft>
              <a:buClr>
                <a:srgbClr val="18453B"/>
              </a:buClr>
              <a:buFont typeface="Arial"/>
              <a:buChar char="•"/>
              <a:defRPr sz="2100" b="0" i="0" kern="1200">
                <a:solidFill>
                  <a:srgbClr val="595959"/>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rgbClr val="595959"/>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SM processes can “mimic” signals, i.e. have same final states (pass event selection)</a:t>
            </a:r>
          </a:p>
          <a:p>
            <a:pPr lvl="1"/>
            <a:endParaRPr lang="en-US" dirty="0"/>
          </a:p>
        </p:txBody>
      </p:sp>
      <p:sp>
        <p:nvSpPr>
          <p:cNvPr id="19" name="Title 1">
            <a:extLst>
              <a:ext uri="{FF2B5EF4-FFF2-40B4-BE49-F238E27FC236}">
                <a16:creationId xmlns:a16="http://schemas.microsoft.com/office/drawing/2014/main" id="{B6BEB791-836B-3242-915C-F7FC3C2FBFBF}"/>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spTree>
    <p:extLst>
      <p:ext uri="{BB962C8B-B14F-4D97-AF65-F5344CB8AC3E}">
        <p14:creationId xmlns:p14="http://schemas.microsoft.com/office/powerpoint/2010/main" val="4260451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222770" y="626216"/>
            <a:ext cx="8073736" cy="3803280"/>
          </a:xfrm>
        </p:spPr>
        <p:txBody>
          <a:bodyPr/>
          <a:lstStyle/>
          <a:p>
            <a:r>
              <a:rPr lang="en-US" dirty="0"/>
              <a:t>Jet Collections</a:t>
            </a:r>
          </a:p>
          <a:p>
            <a:pPr lvl="1"/>
            <a:r>
              <a:rPr lang="en-US" dirty="0"/>
              <a:t>Small-R jet</a:t>
            </a:r>
          </a:p>
          <a:p>
            <a:pPr lvl="2"/>
            <a:r>
              <a:rPr lang="en-US" dirty="0" err="1"/>
              <a:t>EMTopo</a:t>
            </a:r>
            <a:r>
              <a:rPr lang="en-US" dirty="0"/>
              <a:t> (Electromagnetic Topological)</a:t>
            </a:r>
          </a:p>
          <a:p>
            <a:pPr lvl="2"/>
            <a:r>
              <a:rPr lang="en-US" dirty="0" err="1"/>
              <a:t>PFlow</a:t>
            </a:r>
            <a:r>
              <a:rPr lang="en-US" dirty="0"/>
              <a:t> (Particle Flow) </a:t>
            </a:r>
          </a:p>
          <a:p>
            <a:pPr lvl="1"/>
            <a:r>
              <a:rPr lang="en-US" dirty="0"/>
              <a:t>Large-R jet</a:t>
            </a:r>
          </a:p>
          <a:p>
            <a:pPr lvl="2"/>
            <a:r>
              <a:rPr lang="en-US" dirty="0"/>
              <a:t>TCC (Track </a:t>
            </a:r>
            <a:r>
              <a:rPr lang="en-US" dirty="0" err="1"/>
              <a:t>Calo</a:t>
            </a:r>
            <a:r>
              <a:rPr lang="en-US" dirty="0"/>
              <a:t> Clusters)</a:t>
            </a:r>
          </a:p>
          <a:p>
            <a:pPr lvl="2"/>
            <a:r>
              <a:rPr lang="en-US" dirty="0" err="1"/>
              <a:t>LCTopo</a:t>
            </a:r>
            <a:r>
              <a:rPr lang="en-US" dirty="0"/>
              <a:t> (Local Call Topological) </a:t>
            </a:r>
          </a:p>
          <a:p>
            <a:pPr lvl="2"/>
            <a:r>
              <a:rPr lang="en-US" dirty="0"/>
              <a:t>UFO (Unified Flow Object) </a:t>
            </a:r>
          </a:p>
          <a:p>
            <a:pPr lvl="1"/>
            <a:r>
              <a:rPr lang="en-US" dirty="0"/>
              <a:t>Compare the 3 large-R jet collections with respect to each other only</a:t>
            </a:r>
          </a:p>
          <a:p>
            <a:r>
              <a:rPr lang="en-US" dirty="0"/>
              <a:t>Previous analysis used </a:t>
            </a:r>
            <a:r>
              <a:rPr lang="en-US" dirty="0" err="1"/>
              <a:t>EMTopo</a:t>
            </a:r>
            <a:r>
              <a:rPr lang="en-US" dirty="0"/>
              <a:t> with </a:t>
            </a:r>
            <a:r>
              <a:rPr lang="en-US" dirty="0" err="1"/>
              <a:t>LCTopo</a:t>
            </a:r>
            <a:r>
              <a:rPr lang="en-US" dirty="0"/>
              <a:t> and TCC, new jet collection algorithm is </a:t>
            </a:r>
            <a:r>
              <a:rPr lang="en-US" dirty="0" err="1"/>
              <a:t>PFlow</a:t>
            </a:r>
            <a:r>
              <a:rPr lang="en-US" dirty="0"/>
              <a:t> with UFO</a:t>
            </a:r>
          </a:p>
          <a:p>
            <a:pPr lvl="1"/>
            <a:r>
              <a:rPr lang="en-US" dirty="0"/>
              <a:t>My immediate goal is to determine if there are any improvements to the analysis by switching to </a:t>
            </a:r>
            <a:r>
              <a:rPr lang="en-US" dirty="0" err="1"/>
              <a:t>Pflow</a:t>
            </a:r>
            <a:r>
              <a:rPr lang="en-US" dirty="0"/>
              <a:t>/UFO</a:t>
            </a:r>
          </a:p>
          <a:p>
            <a:pPr lvl="1"/>
            <a:endParaRPr lang="en-US" dirty="0"/>
          </a:p>
        </p:txBody>
      </p:sp>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41</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pic>
        <p:nvPicPr>
          <p:cNvPr id="2" name="Picture 1">
            <a:extLst>
              <a:ext uri="{FF2B5EF4-FFF2-40B4-BE49-F238E27FC236}">
                <a16:creationId xmlns:a16="http://schemas.microsoft.com/office/drawing/2014/main" id="{5349EC37-4516-AB40-B6B3-8482C44F4746}"/>
              </a:ext>
            </a:extLst>
          </p:cNvPr>
          <p:cNvPicPr>
            <a:picLocks noChangeAspect="1"/>
          </p:cNvPicPr>
          <p:nvPr/>
        </p:nvPicPr>
        <p:blipFill>
          <a:blip r:embed="rId3"/>
          <a:stretch>
            <a:fillRect/>
          </a:stretch>
        </p:blipFill>
        <p:spPr>
          <a:xfrm>
            <a:off x="5671127" y="715961"/>
            <a:ext cx="2288427" cy="2103334"/>
          </a:xfrm>
          <a:prstGeom prst="rect">
            <a:avLst/>
          </a:prstGeom>
        </p:spPr>
      </p:pic>
      <p:sp>
        <p:nvSpPr>
          <p:cNvPr id="6" name="TextBox 5">
            <a:extLst>
              <a:ext uri="{FF2B5EF4-FFF2-40B4-BE49-F238E27FC236}">
                <a16:creationId xmlns:a16="http://schemas.microsoft.com/office/drawing/2014/main" id="{9ABED240-5F82-BB43-A984-AF8F505D49EF}"/>
              </a:ext>
            </a:extLst>
          </p:cNvPr>
          <p:cNvSpPr txBox="1"/>
          <p:nvPr/>
        </p:nvSpPr>
        <p:spPr>
          <a:xfrm>
            <a:off x="5501519" y="2819295"/>
            <a:ext cx="2627642" cy="253916"/>
          </a:xfrm>
          <a:prstGeom prst="rect">
            <a:avLst/>
          </a:prstGeom>
          <a:noFill/>
        </p:spPr>
        <p:txBody>
          <a:bodyPr wrap="none" rtlCol="0">
            <a:spAutoFit/>
          </a:bodyPr>
          <a:lstStyle/>
          <a:p>
            <a:r>
              <a:rPr lang="en-US" sz="1050" dirty="0"/>
              <a:t>H.C. Berg. Private communication. 2021.</a:t>
            </a:r>
          </a:p>
        </p:txBody>
      </p:sp>
    </p:spTree>
    <p:extLst>
      <p:ext uri="{BB962C8B-B14F-4D97-AF65-F5344CB8AC3E}">
        <p14:creationId xmlns:p14="http://schemas.microsoft.com/office/powerpoint/2010/main" val="3314762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42</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Kinematic comparison of jet collections</a:t>
            </a:r>
          </a:p>
        </p:txBody>
      </p:sp>
      <p:sp>
        <p:nvSpPr>
          <p:cNvPr id="6" name="Content Placeholder 5">
            <a:extLst>
              <a:ext uri="{FF2B5EF4-FFF2-40B4-BE49-F238E27FC236}">
                <a16:creationId xmlns:a16="http://schemas.microsoft.com/office/drawing/2014/main" id="{7AFBC1B7-8E35-4A4C-8A15-7B6AE8E3DC4A}"/>
              </a:ext>
            </a:extLst>
          </p:cNvPr>
          <p:cNvSpPr>
            <a:spLocks noGrp="1"/>
          </p:cNvSpPr>
          <p:nvPr>
            <p:ph idx="1"/>
          </p:nvPr>
        </p:nvSpPr>
        <p:spPr>
          <a:xfrm>
            <a:off x="285115" y="765433"/>
            <a:ext cx="8011391" cy="1821904"/>
          </a:xfrm>
        </p:spPr>
        <p:txBody>
          <a:bodyPr/>
          <a:lstStyle/>
          <a:p>
            <a:r>
              <a:rPr lang="en-US" dirty="0"/>
              <a:t>Investigating some of the ways that we can reconstruct jets with the ATLAS detector to see if they bring improvement to the analysis</a:t>
            </a:r>
          </a:p>
        </p:txBody>
      </p:sp>
      <p:sp>
        <p:nvSpPr>
          <p:cNvPr id="14" name="TextBox 13">
            <a:extLst>
              <a:ext uri="{FF2B5EF4-FFF2-40B4-BE49-F238E27FC236}">
                <a16:creationId xmlns:a16="http://schemas.microsoft.com/office/drawing/2014/main" id="{3B15D210-780F-434B-9DEB-BDC9E8ABCA50}"/>
              </a:ext>
            </a:extLst>
          </p:cNvPr>
          <p:cNvSpPr txBox="1"/>
          <p:nvPr/>
        </p:nvSpPr>
        <p:spPr>
          <a:xfrm>
            <a:off x="1036241" y="4232051"/>
            <a:ext cx="1111202" cy="307777"/>
          </a:xfrm>
          <a:prstGeom prst="rect">
            <a:avLst/>
          </a:prstGeom>
          <a:noFill/>
        </p:spPr>
        <p:txBody>
          <a:bodyPr wrap="none" rtlCol="0">
            <a:spAutoFit/>
          </a:bodyPr>
          <a:lstStyle/>
          <a:p>
            <a:r>
              <a:rPr lang="en-US" sz="1400" dirty="0" err="1"/>
              <a:t>PFlow</a:t>
            </a:r>
            <a:r>
              <a:rPr lang="en-US" sz="1400" dirty="0"/>
              <a:t> UFO</a:t>
            </a:r>
          </a:p>
        </p:txBody>
      </p:sp>
      <p:sp>
        <p:nvSpPr>
          <p:cNvPr id="15" name="TextBox 14">
            <a:extLst>
              <a:ext uri="{FF2B5EF4-FFF2-40B4-BE49-F238E27FC236}">
                <a16:creationId xmlns:a16="http://schemas.microsoft.com/office/drawing/2014/main" id="{AABCAF89-8167-0345-87BD-D4D03F2FA802}"/>
              </a:ext>
            </a:extLst>
          </p:cNvPr>
          <p:cNvSpPr txBox="1"/>
          <p:nvPr/>
        </p:nvSpPr>
        <p:spPr>
          <a:xfrm>
            <a:off x="3982126" y="4216008"/>
            <a:ext cx="1256370" cy="307777"/>
          </a:xfrm>
          <a:prstGeom prst="rect">
            <a:avLst/>
          </a:prstGeom>
          <a:noFill/>
        </p:spPr>
        <p:txBody>
          <a:bodyPr wrap="none" rtlCol="0">
            <a:spAutoFit/>
          </a:bodyPr>
          <a:lstStyle/>
          <a:p>
            <a:r>
              <a:rPr lang="en-US" sz="1400" dirty="0" err="1"/>
              <a:t>EMTopo</a:t>
            </a:r>
            <a:r>
              <a:rPr lang="en-US" sz="1400" dirty="0"/>
              <a:t> TCC</a:t>
            </a:r>
          </a:p>
        </p:txBody>
      </p:sp>
      <p:sp>
        <p:nvSpPr>
          <p:cNvPr id="16" name="TextBox 15">
            <a:extLst>
              <a:ext uri="{FF2B5EF4-FFF2-40B4-BE49-F238E27FC236}">
                <a16:creationId xmlns:a16="http://schemas.microsoft.com/office/drawing/2014/main" id="{2CC16AE5-F90A-9141-9769-3BD67826D4DE}"/>
              </a:ext>
            </a:extLst>
          </p:cNvPr>
          <p:cNvSpPr txBox="1"/>
          <p:nvPr/>
        </p:nvSpPr>
        <p:spPr>
          <a:xfrm>
            <a:off x="6571597" y="4216008"/>
            <a:ext cx="1507464" cy="307777"/>
          </a:xfrm>
          <a:prstGeom prst="rect">
            <a:avLst/>
          </a:prstGeom>
          <a:noFill/>
        </p:spPr>
        <p:txBody>
          <a:bodyPr wrap="none" rtlCol="0">
            <a:spAutoFit/>
          </a:bodyPr>
          <a:lstStyle/>
          <a:p>
            <a:r>
              <a:rPr lang="en-US" sz="1400" dirty="0" err="1"/>
              <a:t>EMTopo</a:t>
            </a:r>
            <a:r>
              <a:rPr lang="en-US" sz="1400" dirty="0"/>
              <a:t> </a:t>
            </a:r>
            <a:r>
              <a:rPr lang="en-US" sz="1400" dirty="0" err="1"/>
              <a:t>LCTopo</a:t>
            </a:r>
            <a:endParaRPr lang="en-US" sz="1400" dirty="0"/>
          </a:p>
        </p:txBody>
      </p:sp>
      <p:sp>
        <p:nvSpPr>
          <p:cNvPr id="17" name="TextBox 16">
            <a:extLst>
              <a:ext uri="{FF2B5EF4-FFF2-40B4-BE49-F238E27FC236}">
                <a16:creationId xmlns:a16="http://schemas.microsoft.com/office/drawing/2014/main" id="{D3E00A4D-5D95-4246-BF7C-429533E05551}"/>
              </a:ext>
            </a:extLst>
          </p:cNvPr>
          <p:cNvSpPr txBox="1"/>
          <p:nvPr/>
        </p:nvSpPr>
        <p:spPr>
          <a:xfrm>
            <a:off x="285115" y="1571701"/>
            <a:ext cx="3745577" cy="369332"/>
          </a:xfrm>
          <a:prstGeom prst="rect">
            <a:avLst/>
          </a:prstGeom>
          <a:noFill/>
        </p:spPr>
        <p:txBody>
          <a:bodyPr wrap="none" rtlCol="0">
            <a:spAutoFit/>
          </a:bodyPr>
          <a:lstStyle/>
          <a:p>
            <a:r>
              <a:rPr lang="en-US" dirty="0">
                <a:solidFill>
                  <a:srgbClr val="18453B"/>
                </a:solidFill>
              </a:rPr>
              <a:t>VCR – </a:t>
            </a:r>
            <a:r>
              <a:rPr lang="en-US" dirty="0" err="1">
                <a:solidFill>
                  <a:srgbClr val="18453B"/>
                </a:solidFill>
              </a:rPr>
              <a:t>ggF</a:t>
            </a:r>
            <a:r>
              <a:rPr lang="en-US" dirty="0">
                <a:solidFill>
                  <a:srgbClr val="18453B"/>
                </a:solidFill>
              </a:rPr>
              <a:t> – HP  (Invariant mass) </a:t>
            </a:r>
          </a:p>
        </p:txBody>
      </p:sp>
      <p:pic>
        <p:nvPicPr>
          <p:cNvPr id="19" name="Picture 18">
            <a:extLst>
              <a:ext uri="{FF2B5EF4-FFF2-40B4-BE49-F238E27FC236}">
                <a16:creationId xmlns:a16="http://schemas.microsoft.com/office/drawing/2014/main" id="{C61B3259-59E8-D94D-8EA2-01897EAE9D9D}"/>
              </a:ext>
            </a:extLst>
          </p:cNvPr>
          <p:cNvPicPr>
            <a:picLocks noChangeAspect="1"/>
          </p:cNvPicPr>
          <p:nvPr/>
        </p:nvPicPr>
        <p:blipFill rotWithShape="1">
          <a:blip r:embed="rId3"/>
          <a:srcRect t="6037" r="2892" b="5910"/>
          <a:stretch/>
        </p:blipFill>
        <p:spPr>
          <a:xfrm rot="5400000">
            <a:off x="415389" y="1688410"/>
            <a:ext cx="2326916" cy="2939418"/>
          </a:xfrm>
          <a:prstGeom prst="rect">
            <a:avLst/>
          </a:prstGeom>
        </p:spPr>
      </p:pic>
      <p:pic>
        <p:nvPicPr>
          <p:cNvPr id="20" name="Picture 19">
            <a:extLst>
              <a:ext uri="{FF2B5EF4-FFF2-40B4-BE49-F238E27FC236}">
                <a16:creationId xmlns:a16="http://schemas.microsoft.com/office/drawing/2014/main" id="{4B46809A-FD88-1348-B10F-09F69F8BD22D}"/>
              </a:ext>
            </a:extLst>
          </p:cNvPr>
          <p:cNvPicPr>
            <a:picLocks noChangeAspect="1"/>
          </p:cNvPicPr>
          <p:nvPr/>
        </p:nvPicPr>
        <p:blipFill rotWithShape="1">
          <a:blip r:embed="rId4"/>
          <a:srcRect t="4225" r="4622" b="5167"/>
          <a:stretch/>
        </p:blipFill>
        <p:spPr>
          <a:xfrm rot="5400000">
            <a:off x="3407272" y="1655308"/>
            <a:ext cx="2218029" cy="2935460"/>
          </a:xfrm>
          <a:prstGeom prst="rect">
            <a:avLst/>
          </a:prstGeom>
        </p:spPr>
      </p:pic>
      <p:pic>
        <p:nvPicPr>
          <p:cNvPr id="21" name="Picture 20">
            <a:extLst>
              <a:ext uri="{FF2B5EF4-FFF2-40B4-BE49-F238E27FC236}">
                <a16:creationId xmlns:a16="http://schemas.microsoft.com/office/drawing/2014/main" id="{AAB0F555-CCC1-6347-9888-0C25B06C2443}"/>
              </a:ext>
            </a:extLst>
          </p:cNvPr>
          <p:cNvPicPr>
            <a:picLocks noChangeAspect="1"/>
          </p:cNvPicPr>
          <p:nvPr/>
        </p:nvPicPr>
        <p:blipFill rotWithShape="1">
          <a:blip r:embed="rId5"/>
          <a:srcRect t="4798" r="4592" b="6288"/>
          <a:stretch/>
        </p:blipFill>
        <p:spPr>
          <a:xfrm rot="5400000">
            <a:off x="6428958" y="1682173"/>
            <a:ext cx="2224972" cy="2888672"/>
          </a:xfrm>
          <a:prstGeom prst="rect">
            <a:avLst/>
          </a:prstGeom>
        </p:spPr>
      </p:pic>
    </p:spTree>
    <p:extLst>
      <p:ext uri="{BB962C8B-B14F-4D97-AF65-F5344CB8AC3E}">
        <p14:creationId xmlns:p14="http://schemas.microsoft.com/office/powerpoint/2010/main" val="3903128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43</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Kinematic comparison of jet collections</a:t>
            </a:r>
          </a:p>
        </p:txBody>
      </p:sp>
      <p:sp>
        <p:nvSpPr>
          <p:cNvPr id="14" name="TextBox 13">
            <a:extLst>
              <a:ext uri="{FF2B5EF4-FFF2-40B4-BE49-F238E27FC236}">
                <a16:creationId xmlns:a16="http://schemas.microsoft.com/office/drawing/2014/main" id="{3B15D210-780F-434B-9DEB-BDC9E8ABCA50}"/>
              </a:ext>
            </a:extLst>
          </p:cNvPr>
          <p:cNvSpPr txBox="1"/>
          <p:nvPr/>
        </p:nvSpPr>
        <p:spPr>
          <a:xfrm>
            <a:off x="1087405" y="3448971"/>
            <a:ext cx="1111202" cy="307777"/>
          </a:xfrm>
          <a:prstGeom prst="rect">
            <a:avLst/>
          </a:prstGeom>
          <a:noFill/>
        </p:spPr>
        <p:txBody>
          <a:bodyPr wrap="none" rtlCol="0">
            <a:spAutoFit/>
          </a:bodyPr>
          <a:lstStyle/>
          <a:p>
            <a:r>
              <a:rPr lang="en-US" sz="1400" dirty="0" err="1"/>
              <a:t>PFlow</a:t>
            </a:r>
            <a:r>
              <a:rPr lang="en-US" sz="1400" dirty="0"/>
              <a:t> UFO</a:t>
            </a:r>
          </a:p>
        </p:txBody>
      </p:sp>
      <p:sp>
        <p:nvSpPr>
          <p:cNvPr id="15" name="TextBox 14">
            <a:extLst>
              <a:ext uri="{FF2B5EF4-FFF2-40B4-BE49-F238E27FC236}">
                <a16:creationId xmlns:a16="http://schemas.microsoft.com/office/drawing/2014/main" id="{AABCAF89-8167-0345-87BD-D4D03F2FA802}"/>
              </a:ext>
            </a:extLst>
          </p:cNvPr>
          <p:cNvSpPr txBox="1"/>
          <p:nvPr/>
        </p:nvSpPr>
        <p:spPr>
          <a:xfrm>
            <a:off x="4148252" y="3448970"/>
            <a:ext cx="1256370" cy="307777"/>
          </a:xfrm>
          <a:prstGeom prst="rect">
            <a:avLst/>
          </a:prstGeom>
          <a:noFill/>
        </p:spPr>
        <p:txBody>
          <a:bodyPr wrap="none" rtlCol="0">
            <a:spAutoFit/>
          </a:bodyPr>
          <a:lstStyle/>
          <a:p>
            <a:r>
              <a:rPr lang="en-US" sz="1400" dirty="0" err="1"/>
              <a:t>EMTopo</a:t>
            </a:r>
            <a:r>
              <a:rPr lang="en-US" sz="1400" dirty="0"/>
              <a:t> TCC</a:t>
            </a:r>
          </a:p>
        </p:txBody>
      </p:sp>
      <p:sp>
        <p:nvSpPr>
          <p:cNvPr id="16" name="TextBox 15">
            <a:extLst>
              <a:ext uri="{FF2B5EF4-FFF2-40B4-BE49-F238E27FC236}">
                <a16:creationId xmlns:a16="http://schemas.microsoft.com/office/drawing/2014/main" id="{2CC16AE5-F90A-9141-9769-3BD67826D4DE}"/>
              </a:ext>
            </a:extLst>
          </p:cNvPr>
          <p:cNvSpPr txBox="1"/>
          <p:nvPr/>
        </p:nvSpPr>
        <p:spPr>
          <a:xfrm>
            <a:off x="6866268" y="3448970"/>
            <a:ext cx="1507464" cy="307777"/>
          </a:xfrm>
          <a:prstGeom prst="rect">
            <a:avLst/>
          </a:prstGeom>
          <a:noFill/>
        </p:spPr>
        <p:txBody>
          <a:bodyPr wrap="none" rtlCol="0">
            <a:spAutoFit/>
          </a:bodyPr>
          <a:lstStyle/>
          <a:p>
            <a:r>
              <a:rPr lang="en-US" sz="1400" dirty="0" err="1"/>
              <a:t>EMTopo</a:t>
            </a:r>
            <a:r>
              <a:rPr lang="en-US" sz="1400" dirty="0"/>
              <a:t> </a:t>
            </a:r>
            <a:r>
              <a:rPr lang="en-US" sz="1400" dirty="0" err="1"/>
              <a:t>LCTopo</a:t>
            </a:r>
            <a:endParaRPr lang="en-US" sz="1400" dirty="0"/>
          </a:p>
        </p:txBody>
      </p:sp>
      <p:sp>
        <p:nvSpPr>
          <p:cNvPr id="17" name="TextBox 16">
            <a:extLst>
              <a:ext uri="{FF2B5EF4-FFF2-40B4-BE49-F238E27FC236}">
                <a16:creationId xmlns:a16="http://schemas.microsoft.com/office/drawing/2014/main" id="{D3E00A4D-5D95-4246-BF7C-429533E05551}"/>
              </a:ext>
            </a:extLst>
          </p:cNvPr>
          <p:cNvSpPr txBox="1"/>
          <p:nvPr/>
        </p:nvSpPr>
        <p:spPr>
          <a:xfrm>
            <a:off x="166255" y="767519"/>
            <a:ext cx="3578865" cy="369332"/>
          </a:xfrm>
          <a:prstGeom prst="rect">
            <a:avLst/>
          </a:prstGeom>
          <a:noFill/>
        </p:spPr>
        <p:txBody>
          <a:bodyPr wrap="none" rtlCol="0">
            <a:spAutoFit/>
          </a:bodyPr>
          <a:lstStyle/>
          <a:p>
            <a:r>
              <a:rPr lang="en-US" dirty="0">
                <a:solidFill>
                  <a:srgbClr val="18453B"/>
                </a:solidFill>
              </a:rPr>
              <a:t>SR – </a:t>
            </a:r>
            <a:r>
              <a:rPr lang="en-US" dirty="0" err="1">
                <a:solidFill>
                  <a:srgbClr val="18453B"/>
                </a:solidFill>
              </a:rPr>
              <a:t>ggF</a:t>
            </a:r>
            <a:r>
              <a:rPr lang="en-US" dirty="0">
                <a:solidFill>
                  <a:srgbClr val="18453B"/>
                </a:solidFill>
              </a:rPr>
              <a:t> – HP  (Invariant mass) </a:t>
            </a:r>
          </a:p>
        </p:txBody>
      </p:sp>
      <p:pic>
        <p:nvPicPr>
          <p:cNvPr id="22" name="Picture 21">
            <a:extLst>
              <a:ext uri="{FF2B5EF4-FFF2-40B4-BE49-F238E27FC236}">
                <a16:creationId xmlns:a16="http://schemas.microsoft.com/office/drawing/2014/main" id="{D4D0F3EB-7DB7-2A40-BF62-1BC9DB568DDB}"/>
              </a:ext>
            </a:extLst>
          </p:cNvPr>
          <p:cNvPicPr>
            <a:picLocks noChangeAspect="1"/>
          </p:cNvPicPr>
          <p:nvPr/>
        </p:nvPicPr>
        <p:blipFill rotWithShape="1">
          <a:blip r:embed="rId3"/>
          <a:srcRect t="4695" r="4720" b="5565"/>
          <a:stretch/>
        </p:blipFill>
        <p:spPr>
          <a:xfrm rot="5400000">
            <a:off x="514135" y="838907"/>
            <a:ext cx="2257742" cy="2962386"/>
          </a:xfrm>
          <a:prstGeom prst="rect">
            <a:avLst/>
          </a:prstGeom>
        </p:spPr>
      </p:pic>
      <p:pic>
        <p:nvPicPr>
          <p:cNvPr id="23" name="Picture 22">
            <a:extLst>
              <a:ext uri="{FF2B5EF4-FFF2-40B4-BE49-F238E27FC236}">
                <a16:creationId xmlns:a16="http://schemas.microsoft.com/office/drawing/2014/main" id="{FF2E923A-9572-D145-861D-3DD0DE7B728E}"/>
              </a:ext>
            </a:extLst>
          </p:cNvPr>
          <p:cNvPicPr>
            <a:picLocks noChangeAspect="1"/>
          </p:cNvPicPr>
          <p:nvPr/>
        </p:nvPicPr>
        <p:blipFill rotWithShape="1">
          <a:blip r:embed="rId4"/>
          <a:srcRect t="5066" r="4802" b="5213"/>
          <a:stretch/>
        </p:blipFill>
        <p:spPr>
          <a:xfrm rot="5400000">
            <a:off x="3477223" y="840042"/>
            <a:ext cx="2255905" cy="2961953"/>
          </a:xfrm>
          <a:prstGeom prst="rect">
            <a:avLst/>
          </a:prstGeom>
        </p:spPr>
      </p:pic>
      <p:pic>
        <p:nvPicPr>
          <p:cNvPr id="24" name="Picture 23">
            <a:extLst>
              <a:ext uri="{FF2B5EF4-FFF2-40B4-BE49-F238E27FC236}">
                <a16:creationId xmlns:a16="http://schemas.microsoft.com/office/drawing/2014/main" id="{90EE9FA2-94DB-6C47-BD22-CEAA579C70E4}"/>
              </a:ext>
            </a:extLst>
          </p:cNvPr>
          <p:cNvPicPr>
            <a:picLocks noChangeAspect="1"/>
          </p:cNvPicPr>
          <p:nvPr/>
        </p:nvPicPr>
        <p:blipFill rotWithShape="1">
          <a:blip r:embed="rId5"/>
          <a:srcRect t="5426" r="4690" b="5889"/>
          <a:stretch/>
        </p:blipFill>
        <p:spPr>
          <a:xfrm rot="5400000">
            <a:off x="6420613" y="856767"/>
            <a:ext cx="2257743" cy="2926665"/>
          </a:xfrm>
          <a:prstGeom prst="rect">
            <a:avLst/>
          </a:prstGeom>
        </p:spPr>
      </p:pic>
      <p:sp>
        <p:nvSpPr>
          <p:cNvPr id="26" name="Content Placeholder 5">
            <a:extLst>
              <a:ext uri="{FF2B5EF4-FFF2-40B4-BE49-F238E27FC236}">
                <a16:creationId xmlns:a16="http://schemas.microsoft.com/office/drawing/2014/main" id="{B63BCB9B-6A1B-7646-9205-469CDAA6CD7F}"/>
              </a:ext>
            </a:extLst>
          </p:cNvPr>
          <p:cNvSpPr>
            <a:spLocks noGrp="1"/>
          </p:cNvSpPr>
          <p:nvPr>
            <p:ph idx="1"/>
          </p:nvPr>
        </p:nvSpPr>
        <p:spPr>
          <a:xfrm>
            <a:off x="336999" y="4031658"/>
            <a:ext cx="8036733" cy="509170"/>
          </a:xfrm>
        </p:spPr>
        <p:txBody>
          <a:bodyPr/>
          <a:lstStyle/>
          <a:p>
            <a:r>
              <a:rPr lang="en-US" dirty="0"/>
              <a:t>Also compared </a:t>
            </a:r>
            <a:r>
              <a:rPr lang="en-US" dirty="0" err="1"/>
              <a:t>p</a:t>
            </a:r>
            <a:r>
              <a:rPr lang="en-US" baseline="-25000" dirty="0" err="1"/>
              <a:t>T</a:t>
            </a:r>
            <a:r>
              <a:rPr lang="en-US" dirty="0"/>
              <a:t>, </a:t>
            </a:r>
            <a:r>
              <a:rPr lang="en-US" dirty="0" err="1"/>
              <a:t>m</a:t>
            </a:r>
            <a:r>
              <a:rPr lang="en-US" baseline="-25000" dirty="0" err="1"/>
              <a:t>jj</a:t>
            </a:r>
            <a:r>
              <a:rPr lang="en-US" dirty="0"/>
              <a:t>, D</a:t>
            </a:r>
            <a:r>
              <a:rPr lang="en-US" baseline="-25000" dirty="0"/>
              <a:t>2</a:t>
            </a:r>
            <a:r>
              <a:rPr lang="en-US" dirty="0"/>
              <a:t>, MET for </a:t>
            </a:r>
            <a:r>
              <a:rPr lang="en-US" dirty="0" err="1"/>
              <a:t>ggF</a:t>
            </a:r>
            <a:r>
              <a:rPr lang="en-US" dirty="0"/>
              <a:t> and VBF (HP and LP)</a:t>
            </a:r>
          </a:p>
        </p:txBody>
      </p:sp>
    </p:spTree>
    <p:extLst>
      <p:ext uri="{BB962C8B-B14F-4D97-AF65-F5344CB8AC3E}">
        <p14:creationId xmlns:p14="http://schemas.microsoft.com/office/powerpoint/2010/main" val="949671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44</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Significance study</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B19F229-CE52-0740-B2A8-16EDBD8EC7B5}"/>
                  </a:ext>
                </a:extLst>
              </p:cNvPr>
              <p:cNvSpPr txBox="1">
                <a:spLocks/>
              </p:cNvSpPr>
              <p:nvPr/>
            </p:nvSpPr>
            <p:spPr>
              <a:xfrm>
                <a:off x="270164" y="692698"/>
                <a:ext cx="8229600" cy="1510175"/>
              </a:xfrm>
              <a:prstGeom prst="rect">
                <a:avLst/>
              </a:prstGeom>
            </p:spPr>
            <p:txBody>
              <a:bodyPr/>
              <a:lstStyle>
                <a:lvl1pPr marL="257175" indent="-257175" algn="l" defTabSz="342900" rtl="0" eaLnBrk="1" fontAlgn="base" hangingPunct="1">
                  <a:spcBef>
                    <a:spcPct val="20000"/>
                  </a:spcBef>
                  <a:spcAft>
                    <a:spcPct val="0"/>
                  </a:spcAft>
                  <a:buClr>
                    <a:schemeClr val="tx1">
                      <a:lumMod val="75000"/>
                      <a:lumOff val="25000"/>
                    </a:schemeClr>
                  </a:buClr>
                  <a:buFont typeface="Arial"/>
                  <a:buChar char="•"/>
                  <a:defRPr sz="2100" b="0" i="0" kern="1200">
                    <a:solidFill>
                      <a:schemeClr val="tx1">
                        <a:lumMod val="65000"/>
                        <a:lumOff val="35000"/>
                      </a:schemeClr>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chemeClr val="tx1">
                        <a:lumMod val="65000"/>
                        <a:lumOff val="35000"/>
                      </a:schemeClr>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Simplified Significance Equation: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m:t>
                    </m:r>
                    <m:nary>
                      <m:naryPr>
                        <m:chr m:val="∑"/>
                        <m:subHide m:val="on"/>
                        <m:supHide m:val="on"/>
                        <m:ctrlPr>
                          <a:rPr lang="en-US" i="1" smtClean="0">
                            <a:latin typeface="Cambria Math" panose="02040503050406030204" pitchFamily="18" charset="0"/>
                            <a:ea typeface="Cambria Math" panose="02040503050406030204" pitchFamily="18" charset="0"/>
                          </a:rPr>
                        </m:ctrlPr>
                      </m:naryPr>
                      <m:sub/>
                      <m:sup/>
                      <m:e>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rPr>
                          <m:t>𝑖</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𝑖</m:t>
                            </m:r>
                          </m:sub>
                        </m:sSub>
                      </m:num>
                      <m:den>
                        <m:rad>
                          <m:radPr>
                            <m:degHide m:val="on"/>
                            <m:ctrlPr>
                              <a:rPr lang="en-US" i="1" smtClean="0">
                                <a:latin typeface="Cambria Math" panose="02040503050406030204" pitchFamily="18" charset="0"/>
                              </a:rPr>
                            </m:ctrlPr>
                          </m:radPr>
                          <m:deg/>
                          <m:e>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𝑏</m:t>
                                </m:r>
                              </m:e>
                              <m:sub>
                                <m:r>
                                  <a:rPr lang="en-US" i="1" smtClean="0">
                                    <a:latin typeface="Cambria Math" panose="02040503050406030204" pitchFamily="18" charset="0"/>
                                  </a:rPr>
                                  <m:t>𝑖</m:t>
                                </m:r>
                              </m:sub>
                            </m:sSub>
                          </m:e>
                        </m:rad>
                      </m:den>
                    </m:f>
                  </m:oMath>
                </a14:m>
                <a:r>
                  <a:rPr lang="en-US" dirty="0"/>
                  <a:t>  significance per bin; and, </a:t>
                </a:r>
                <a:r>
                  <a:rPr lang="en-US" dirty="0" err="1"/>
                  <a:t>s</a:t>
                </a:r>
                <a:r>
                  <a:rPr lang="en-US" baseline="-25000" dirty="0" err="1"/>
                  <a:t>i</a:t>
                </a:r>
                <a:r>
                  <a:rPr lang="en-US" baseline="-25000" dirty="0"/>
                  <a:t> </a:t>
                </a:r>
                <a:r>
                  <a:rPr lang="en-US" dirty="0"/>
                  <a:t> = signal per bin, b</a:t>
                </a:r>
                <a:r>
                  <a:rPr lang="en-US" baseline="-25000" dirty="0"/>
                  <a:t>i</a:t>
                </a:r>
                <a:r>
                  <a:rPr lang="en-US" dirty="0"/>
                  <a:t> = total background per bin</a:t>
                </a:r>
              </a:p>
            </p:txBody>
          </p:sp>
        </mc:Choice>
        <mc:Fallback xmlns="">
          <p:sp>
            <p:nvSpPr>
              <p:cNvPr id="9" name="Content Placeholder 2">
                <a:extLst>
                  <a:ext uri="{FF2B5EF4-FFF2-40B4-BE49-F238E27FC236}">
                    <a16:creationId xmlns:a16="http://schemas.microsoft.com/office/drawing/2014/main" id="{6B19F229-CE52-0740-B2A8-16EDBD8EC7B5}"/>
                  </a:ext>
                </a:extLst>
              </p:cNvPr>
              <p:cNvSpPr txBox="1">
                <a:spLocks noRot="1" noChangeAspect="1" noMove="1" noResize="1" noEditPoints="1" noAdjustHandles="1" noChangeArrowheads="1" noChangeShapeType="1" noTextEdit="1"/>
              </p:cNvSpPr>
              <p:nvPr/>
            </p:nvSpPr>
            <p:spPr>
              <a:xfrm>
                <a:off x="270164" y="692698"/>
                <a:ext cx="8229600" cy="1510175"/>
              </a:xfrm>
              <a:prstGeom prst="rect">
                <a:avLst/>
              </a:prstGeom>
              <a:blipFill>
                <a:blip r:embed="rId3"/>
                <a:stretch>
                  <a:fillRect l="-616" t="-3277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2A8779F8-8F9E-054D-BE5B-C86C1A62D777}"/>
              </a:ext>
            </a:extLst>
          </p:cNvPr>
          <p:cNvSpPr>
            <a:spLocks noGrp="1"/>
          </p:cNvSpPr>
          <p:nvPr>
            <p:ph type="title"/>
          </p:nvPr>
        </p:nvSpPr>
        <p:spPr>
          <a:xfrm>
            <a:off x="1814001" y="1973268"/>
            <a:ext cx="1714500" cy="312731"/>
          </a:xfrm>
        </p:spPr>
        <p:txBody>
          <a:bodyPr>
            <a:noAutofit/>
          </a:bodyPr>
          <a:lstStyle/>
          <a:p>
            <a:r>
              <a:rPr lang="en-US" sz="1600" dirty="0" err="1"/>
              <a:t>ggF</a:t>
            </a:r>
            <a:r>
              <a:rPr lang="en-US" sz="1600" dirty="0"/>
              <a:t> HVTWZ (LP)</a:t>
            </a:r>
          </a:p>
        </p:txBody>
      </p:sp>
      <p:sp>
        <p:nvSpPr>
          <p:cNvPr id="11" name="Title 1">
            <a:extLst>
              <a:ext uri="{FF2B5EF4-FFF2-40B4-BE49-F238E27FC236}">
                <a16:creationId xmlns:a16="http://schemas.microsoft.com/office/drawing/2014/main" id="{B11BD603-FB40-E34A-8756-F91FDA5813C6}"/>
              </a:ext>
            </a:extLst>
          </p:cNvPr>
          <p:cNvSpPr txBox="1">
            <a:spLocks/>
          </p:cNvSpPr>
          <p:nvPr/>
        </p:nvSpPr>
        <p:spPr>
          <a:xfrm>
            <a:off x="6199291" y="1973269"/>
            <a:ext cx="1812208" cy="459208"/>
          </a:xfrm>
          <a:prstGeom prst="rect">
            <a:avLst/>
          </a:prstGeom>
        </p:spPr>
        <p:txBody>
          <a:bodyPr>
            <a:normAutofit fontScale="975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sz="1600" dirty="0" err="1"/>
              <a:t>ggF</a:t>
            </a:r>
            <a:r>
              <a:rPr lang="en-US" sz="1600" dirty="0"/>
              <a:t> HVTWZ (HP)</a:t>
            </a:r>
          </a:p>
        </p:txBody>
      </p:sp>
      <p:pic>
        <p:nvPicPr>
          <p:cNvPr id="12" name="Picture 11">
            <a:extLst>
              <a:ext uri="{FF2B5EF4-FFF2-40B4-BE49-F238E27FC236}">
                <a16:creationId xmlns:a16="http://schemas.microsoft.com/office/drawing/2014/main" id="{8AACCB75-AB12-8642-BB89-698F1208BD3B}"/>
              </a:ext>
            </a:extLst>
          </p:cNvPr>
          <p:cNvPicPr>
            <a:picLocks noChangeAspect="1"/>
          </p:cNvPicPr>
          <p:nvPr/>
        </p:nvPicPr>
        <p:blipFill rotWithShape="1">
          <a:blip r:embed="rId4"/>
          <a:srcRect l="6876" t="8298" r="5732" b="5923"/>
          <a:stretch/>
        </p:blipFill>
        <p:spPr>
          <a:xfrm rot="5400000">
            <a:off x="1419099" y="1638795"/>
            <a:ext cx="2297875" cy="3592285"/>
          </a:xfrm>
          <a:prstGeom prst="rect">
            <a:avLst/>
          </a:prstGeom>
        </p:spPr>
      </p:pic>
      <p:pic>
        <p:nvPicPr>
          <p:cNvPr id="13" name="Picture 12">
            <a:extLst>
              <a:ext uri="{FF2B5EF4-FFF2-40B4-BE49-F238E27FC236}">
                <a16:creationId xmlns:a16="http://schemas.microsoft.com/office/drawing/2014/main" id="{B18C1905-4DFF-E049-8951-46A583F50565}"/>
              </a:ext>
            </a:extLst>
          </p:cNvPr>
          <p:cNvPicPr>
            <a:picLocks noChangeAspect="1"/>
          </p:cNvPicPr>
          <p:nvPr/>
        </p:nvPicPr>
        <p:blipFill rotWithShape="1">
          <a:blip r:embed="rId5"/>
          <a:srcRect l="7621" t="6943" r="5686" b="4825"/>
          <a:stretch/>
        </p:blipFill>
        <p:spPr>
          <a:xfrm rot="5400000">
            <a:off x="5689197" y="1572562"/>
            <a:ext cx="2297876" cy="3724751"/>
          </a:xfrm>
          <a:prstGeom prst="rect">
            <a:avLst/>
          </a:prstGeom>
        </p:spPr>
      </p:pic>
      <p:sp>
        <p:nvSpPr>
          <p:cNvPr id="7" name="TextBox 6">
            <a:extLst>
              <a:ext uri="{FF2B5EF4-FFF2-40B4-BE49-F238E27FC236}">
                <a16:creationId xmlns:a16="http://schemas.microsoft.com/office/drawing/2014/main" id="{195EFB69-0508-0D41-847E-83D158550C06}"/>
              </a:ext>
            </a:extLst>
          </p:cNvPr>
          <p:cNvSpPr txBox="1"/>
          <p:nvPr/>
        </p:nvSpPr>
        <p:spPr>
          <a:xfrm rot="16200000">
            <a:off x="33321" y="2707749"/>
            <a:ext cx="1151277" cy="307777"/>
          </a:xfrm>
          <a:prstGeom prst="rect">
            <a:avLst/>
          </a:prstGeom>
          <a:noFill/>
        </p:spPr>
        <p:txBody>
          <a:bodyPr wrap="none" rtlCol="0">
            <a:spAutoFit/>
          </a:bodyPr>
          <a:lstStyle/>
          <a:p>
            <a:r>
              <a:rPr lang="en-US" sz="1400" dirty="0"/>
              <a:t>Significance</a:t>
            </a:r>
          </a:p>
        </p:txBody>
      </p:sp>
      <p:sp>
        <p:nvSpPr>
          <p:cNvPr id="14" name="TextBox 13">
            <a:extLst>
              <a:ext uri="{FF2B5EF4-FFF2-40B4-BE49-F238E27FC236}">
                <a16:creationId xmlns:a16="http://schemas.microsoft.com/office/drawing/2014/main" id="{175DC608-B26E-1746-9144-B976AD17592C}"/>
              </a:ext>
            </a:extLst>
          </p:cNvPr>
          <p:cNvSpPr txBox="1"/>
          <p:nvPr/>
        </p:nvSpPr>
        <p:spPr>
          <a:xfrm rot="16200000">
            <a:off x="4246582" y="2624623"/>
            <a:ext cx="1151277" cy="307777"/>
          </a:xfrm>
          <a:prstGeom prst="rect">
            <a:avLst/>
          </a:prstGeom>
          <a:noFill/>
        </p:spPr>
        <p:txBody>
          <a:bodyPr wrap="none" rtlCol="0">
            <a:spAutoFit/>
          </a:bodyPr>
          <a:lstStyle/>
          <a:p>
            <a:r>
              <a:rPr lang="en-US" sz="1400" dirty="0"/>
              <a:t>Significance</a:t>
            </a:r>
          </a:p>
        </p:txBody>
      </p:sp>
      <p:sp>
        <p:nvSpPr>
          <p:cNvPr id="15" name="TextBox 14">
            <a:extLst>
              <a:ext uri="{FF2B5EF4-FFF2-40B4-BE49-F238E27FC236}">
                <a16:creationId xmlns:a16="http://schemas.microsoft.com/office/drawing/2014/main" id="{360A580B-263B-224E-A579-6A532C10172A}"/>
              </a:ext>
            </a:extLst>
          </p:cNvPr>
          <p:cNvSpPr txBox="1"/>
          <p:nvPr/>
        </p:nvSpPr>
        <p:spPr>
          <a:xfrm>
            <a:off x="2692824" y="4513113"/>
            <a:ext cx="1671355" cy="307777"/>
          </a:xfrm>
          <a:prstGeom prst="rect">
            <a:avLst/>
          </a:prstGeom>
          <a:noFill/>
        </p:spPr>
        <p:txBody>
          <a:bodyPr wrap="none" rtlCol="0">
            <a:spAutoFit/>
          </a:bodyPr>
          <a:lstStyle/>
          <a:p>
            <a:r>
              <a:rPr lang="en-US" sz="1400" dirty="0"/>
              <a:t>Z’ Pole Mass [</a:t>
            </a:r>
            <a:r>
              <a:rPr lang="en-US" sz="1400" dirty="0" err="1"/>
              <a:t>TeV</a:t>
            </a:r>
            <a:r>
              <a:rPr lang="en-US" sz="1400" dirty="0"/>
              <a:t>]</a:t>
            </a:r>
          </a:p>
        </p:txBody>
      </p:sp>
      <p:sp>
        <p:nvSpPr>
          <p:cNvPr id="16" name="TextBox 15">
            <a:extLst>
              <a:ext uri="{FF2B5EF4-FFF2-40B4-BE49-F238E27FC236}">
                <a16:creationId xmlns:a16="http://schemas.microsoft.com/office/drawing/2014/main" id="{7ED13EB8-F519-974E-92FE-1604A9E74F5C}"/>
              </a:ext>
            </a:extLst>
          </p:cNvPr>
          <p:cNvSpPr txBox="1"/>
          <p:nvPr/>
        </p:nvSpPr>
        <p:spPr>
          <a:xfrm>
            <a:off x="6945183" y="4553504"/>
            <a:ext cx="1671355" cy="307777"/>
          </a:xfrm>
          <a:prstGeom prst="rect">
            <a:avLst/>
          </a:prstGeom>
          <a:noFill/>
        </p:spPr>
        <p:txBody>
          <a:bodyPr wrap="none" rtlCol="0">
            <a:spAutoFit/>
          </a:bodyPr>
          <a:lstStyle/>
          <a:p>
            <a:r>
              <a:rPr lang="en-US" sz="1400" dirty="0"/>
              <a:t>Z’ Pole Mass [</a:t>
            </a:r>
            <a:r>
              <a:rPr lang="en-US" sz="1400" dirty="0" err="1"/>
              <a:t>TeV</a:t>
            </a:r>
            <a:r>
              <a:rPr lang="en-US" sz="1400" dirty="0"/>
              <a:t>]</a:t>
            </a:r>
          </a:p>
        </p:txBody>
      </p:sp>
    </p:spTree>
    <p:extLst>
      <p:ext uri="{BB962C8B-B14F-4D97-AF65-F5344CB8AC3E}">
        <p14:creationId xmlns:p14="http://schemas.microsoft.com/office/powerpoint/2010/main" val="3335620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45</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Significance study</a:t>
            </a:r>
          </a:p>
        </p:txBody>
      </p:sp>
      <p:sp>
        <p:nvSpPr>
          <p:cNvPr id="14" name="Title 1">
            <a:extLst>
              <a:ext uri="{FF2B5EF4-FFF2-40B4-BE49-F238E27FC236}">
                <a16:creationId xmlns:a16="http://schemas.microsoft.com/office/drawing/2014/main" id="{E2B5CC83-B540-3A4D-A059-11459F3E298E}"/>
              </a:ext>
            </a:extLst>
          </p:cNvPr>
          <p:cNvSpPr>
            <a:spLocks noGrp="1"/>
          </p:cNvSpPr>
          <p:nvPr>
            <p:ph type="title"/>
          </p:nvPr>
        </p:nvSpPr>
        <p:spPr>
          <a:xfrm>
            <a:off x="280555" y="780592"/>
            <a:ext cx="8229600" cy="360175"/>
          </a:xfrm>
        </p:spPr>
        <p:txBody>
          <a:bodyPr>
            <a:normAutofit fontScale="90000"/>
          </a:bodyPr>
          <a:lstStyle/>
          <a:p>
            <a:r>
              <a:rPr lang="en-US" dirty="0" err="1"/>
              <a:t>ggF</a:t>
            </a:r>
            <a:r>
              <a:rPr lang="en-US" dirty="0"/>
              <a:t> HVTWZ (combined LP/HP)</a:t>
            </a:r>
          </a:p>
        </p:txBody>
      </p:sp>
      <p:pic>
        <p:nvPicPr>
          <p:cNvPr id="15" name="Picture 14">
            <a:extLst>
              <a:ext uri="{FF2B5EF4-FFF2-40B4-BE49-F238E27FC236}">
                <a16:creationId xmlns:a16="http://schemas.microsoft.com/office/drawing/2014/main" id="{47DDD4E9-DC4F-F541-B79B-79AAB5855DBE}"/>
              </a:ext>
            </a:extLst>
          </p:cNvPr>
          <p:cNvPicPr>
            <a:picLocks noChangeAspect="1"/>
          </p:cNvPicPr>
          <p:nvPr/>
        </p:nvPicPr>
        <p:blipFill rotWithShape="1">
          <a:blip r:embed="rId3"/>
          <a:srcRect l="7249"/>
          <a:stretch/>
        </p:blipFill>
        <p:spPr>
          <a:xfrm rot="5400000">
            <a:off x="3074332" y="382265"/>
            <a:ext cx="2995336" cy="5143500"/>
          </a:xfrm>
          <a:prstGeom prst="rect">
            <a:avLst/>
          </a:prstGeom>
        </p:spPr>
      </p:pic>
    </p:spTree>
    <p:extLst>
      <p:ext uri="{BB962C8B-B14F-4D97-AF65-F5344CB8AC3E}">
        <p14:creationId xmlns:p14="http://schemas.microsoft.com/office/powerpoint/2010/main" val="2077739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46</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Previous analysis results</a:t>
            </a:r>
          </a:p>
        </p:txBody>
      </p:sp>
      <p:sp>
        <p:nvSpPr>
          <p:cNvPr id="6" name="TextBox 5">
            <a:extLst>
              <a:ext uri="{FF2B5EF4-FFF2-40B4-BE49-F238E27FC236}">
                <a16:creationId xmlns:a16="http://schemas.microsoft.com/office/drawing/2014/main" id="{944A27B4-A6BF-124B-9447-696B1F6FC71D}"/>
              </a:ext>
            </a:extLst>
          </p:cNvPr>
          <p:cNvSpPr txBox="1"/>
          <p:nvPr/>
        </p:nvSpPr>
        <p:spPr>
          <a:xfrm>
            <a:off x="5840403" y="505588"/>
            <a:ext cx="3303597" cy="307777"/>
          </a:xfrm>
          <a:prstGeom prst="rect">
            <a:avLst/>
          </a:prstGeom>
          <a:noFill/>
        </p:spPr>
        <p:txBody>
          <a:bodyPr wrap="none" rtlCol="0">
            <a:spAutoFit/>
          </a:bodyPr>
          <a:lstStyle/>
          <a:p>
            <a:r>
              <a:rPr lang="en-US" sz="1400" dirty="0"/>
              <a:t>Paper: https://</a:t>
            </a:r>
            <a:r>
              <a:rPr lang="en-US" sz="1400" dirty="0" err="1"/>
              <a:t>arxiv.org</a:t>
            </a:r>
            <a:r>
              <a:rPr lang="en-US" sz="1400" dirty="0"/>
              <a:t>/abs/2004.14636</a:t>
            </a:r>
          </a:p>
        </p:txBody>
      </p:sp>
      <p:pic>
        <p:nvPicPr>
          <p:cNvPr id="7" name="Picture 6">
            <a:extLst>
              <a:ext uri="{FF2B5EF4-FFF2-40B4-BE49-F238E27FC236}">
                <a16:creationId xmlns:a16="http://schemas.microsoft.com/office/drawing/2014/main" id="{AD96A1A4-2AA6-2849-B4B6-EF92A1374FFF}"/>
              </a:ext>
            </a:extLst>
          </p:cNvPr>
          <p:cNvPicPr>
            <a:picLocks noChangeAspect="1"/>
          </p:cNvPicPr>
          <p:nvPr/>
        </p:nvPicPr>
        <p:blipFill>
          <a:blip r:embed="rId3"/>
          <a:stretch>
            <a:fillRect/>
          </a:stretch>
        </p:blipFill>
        <p:spPr>
          <a:xfrm>
            <a:off x="768350" y="1111346"/>
            <a:ext cx="7607300" cy="2794000"/>
          </a:xfrm>
          <a:prstGeom prst="rect">
            <a:avLst/>
          </a:prstGeom>
        </p:spPr>
      </p:pic>
      <p:sp>
        <p:nvSpPr>
          <p:cNvPr id="9" name="Content Placeholder 2">
            <a:extLst>
              <a:ext uri="{FF2B5EF4-FFF2-40B4-BE49-F238E27FC236}">
                <a16:creationId xmlns:a16="http://schemas.microsoft.com/office/drawing/2014/main" id="{F37B3FEE-E195-0841-A53C-1FF91D1EDBEC}"/>
              </a:ext>
            </a:extLst>
          </p:cNvPr>
          <p:cNvSpPr>
            <a:spLocks noGrp="1"/>
          </p:cNvSpPr>
          <p:nvPr>
            <p:ph idx="1"/>
          </p:nvPr>
        </p:nvSpPr>
        <p:spPr>
          <a:xfrm>
            <a:off x="301914" y="3995357"/>
            <a:ext cx="8073736" cy="463435"/>
          </a:xfrm>
        </p:spPr>
        <p:txBody>
          <a:bodyPr/>
          <a:lstStyle/>
          <a:p>
            <a:r>
              <a:rPr lang="en-US" sz="1400" dirty="0"/>
              <a:t>Observed (black solid curve) and expected (black dashed curve) 95% CL upper limits on the DY (left) and VBF (right) production cross-section of an HVT 𝑊’ boson at √ 𝑠 = 13 </a:t>
            </a:r>
            <a:r>
              <a:rPr lang="en-US" sz="1400" dirty="0" err="1"/>
              <a:t>TeV</a:t>
            </a:r>
            <a:r>
              <a:rPr lang="en-US" sz="1400" dirty="0"/>
              <a:t> in the 𝑊𝑍 decay mode as functions of its mass, combining searches in the three leptonic channels</a:t>
            </a:r>
          </a:p>
        </p:txBody>
      </p:sp>
      <p:sp>
        <p:nvSpPr>
          <p:cNvPr id="10" name="TextBox 9">
            <a:extLst>
              <a:ext uri="{FF2B5EF4-FFF2-40B4-BE49-F238E27FC236}">
                <a16:creationId xmlns:a16="http://schemas.microsoft.com/office/drawing/2014/main" id="{ACB164DA-0159-2449-9E53-CA5E0BE7FB19}"/>
              </a:ext>
            </a:extLst>
          </p:cNvPr>
          <p:cNvSpPr txBox="1"/>
          <p:nvPr/>
        </p:nvSpPr>
        <p:spPr>
          <a:xfrm>
            <a:off x="1661531" y="942069"/>
            <a:ext cx="2036904" cy="338554"/>
          </a:xfrm>
          <a:prstGeom prst="rect">
            <a:avLst/>
          </a:prstGeom>
          <a:noFill/>
        </p:spPr>
        <p:txBody>
          <a:bodyPr wrap="none" rtlCol="0">
            <a:spAutoFit/>
          </a:bodyPr>
          <a:lstStyle/>
          <a:p>
            <a:r>
              <a:rPr lang="en-US" sz="1600" dirty="0" err="1"/>
              <a:t>Drell</a:t>
            </a:r>
            <a:r>
              <a:rPr lang="en-US" sz="1600" dirty="0"/>
              <a:t>-Yan production</a:t>
            </a:r>
          </a:p>
        </p:txBody>
      </p:sp>
      <p:sp>
        <p:nvSpPr>
          <p:cNvPr id="11" name="TextBox 10">
            <a:extLst>
              <a:ext uri="{FF2B5EF4-FFF2-40B4-BE49-F238E27FC236}">
                <a16:creationId xmlns:a16="http://schemas.microsoft.com/office/drawing/2014/main" id="{D2919E71-D682-9543-ACF8-EF85F1BA2551}"/>
              </a:ext>
            </a:extLst>
          </p:cNvPr>
          <p:cNvSpPr txBox="1"/>
          <p:nvPr/>
        </p:nvSpPr>
        <p:spPr>
          <a:xfrm>
            <a:off x="5534748" y="942069"/>
            <a:ext cx="1596912" cy="338554"/>
          </a:xfrm>
          <a:prstGeom prst="rect">
            <a:avLst/>
          </a:prstGeom>
          <a:noFill/>
        </p:spPr>
        <p:txBody>
          <a:bodyPr wrap="none" rtlCol="0">
            <a:spAutoFit/>
          </a:bodyPr>
          <a:lstStyle/>
          <a:p>
            <a:r>
              <a:rPr lang="en-US" sz="1600" dirty="0"/>
              <a:t>VBF production</a:t>
            </a:r>
          </a:p>
        </p:txBody>
      </p:sp>
    </p:spTree>
    <p:extLst>
      <p:ext uri="{BB962C8B-B14F-4D97-AF65-F5344CB8AC3E}">
        <p14:creationId xmlns:p14="http://schemas.microsoft.com/office/powerpoint/2010/main" val="649891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47</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Next Steps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B5EC198-3DA4-CF4F-A6D7-52C0B00CD588}"/>
                  </a:ext>
                </a:extLst>
              </p:cNvPr>
              <p:cNvSpPr>
                <a:spLocks noGrp="1"/>
              </p:cNvSpPr>
              <p:nvPr>
                <p:ph idx="1"/>
              </p:nvPr>
            </p:nvSpPr>
            <p:spPr>
              <a:xfrm>
                <a:off x="222770" y="653143"/>
                <a:ext cx="8073736" cy="3906981"/>
              </a:xfrm>
            </p:spPr>
            <p:txBody>
              <a:bodyPr/>
              <a:lstStyle/>
              <a:p>
                <a:r>
                  <a:rPr lang="en-US" sz="1600" dirty="0">
                    <a:solidFill>
                      <a:schemeClr val="tx1"/>
                    </a:solidFill>
                  </a:rPr>
                  <a:t>Immediate</a:t>
                </a:r>
              </a:p>
              <a:p>
                <a:pPr lvl="1"/>
                <a:r>
                  <a:rPr lang="en-US" sz="1600" dirty="0">
                    <a:solidFill>
                      <a:schemeClr val="tx1"/>
                    </a:solidFill>
                  </a:rPr>
                  <a:t>Obtain results for each signal models </a:t>
                </a:r>
              </a:p>
              <a:p>
                <a:pPr lvl="2"/>
                <a:r>
                  <a:rPr lang="en-US" sz="1600" dirty="0">
                    <a:solidFill>
                      <a:schemeClr val="tx1"/>
                    </a:solidFill>
                  </a:rPr>
                  <a:t>Spin-0: Scalar “</a:t>
                </a:r>
                <a:r>
                  <a:rPr lang="en-US" sz="1600" dirty="0" err="1">
                    <a:solidFill>
                      <a:schemeClr val="tx1"/>
                    </a:solidFill>
                  </a:rPr>
                  <a:t>Radion</a:t>
                </a:r>
                <a:r>
                  <a:rPr lang="en-US" sz="1600" dirty="0">
                    <a:solidFill>
                      <a:schemeClr val="tx1"/>
                    </a:solidFill>
                  </a:rPr>
                  <a:t>”</a:t>
                </a:r>
              </a:p>
              <a:p>
                <a:pPr lvl="2"/>
                <a:r>
                  <a:rPr lang="en-US" sz="1600" dirty="0">
                    <a:solidFill>
                      <a:schemeClr val="tx1"/>
                    </a:solidFill>
                  </a:rPr>
                  <a:t>Spin-1: Heavy vector triplet (HVT) </a:t>
                </a:r>
                <a14:m>
                  <m:oMath xmlns:m="http://schemas.openxmlformats.org/officeDocument/2006/math">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𝑊</m:t>
                        </m:r>
                      </m:e>
                      <m:sup>
                        <m:r>
                          <a:rPr lang="en-US" sz="1600" i="1">
                            <a:solidFill>
                              <a:schemeClr val="tx1"/>
                            </a:solidFill>
                            <a:latin typeface="Cambria Math" panose="02040503050406030204" pitchFamily="18" charset="0"/>
                          </a:rPr>
                          <m:t>′</m:t>
                        </m:r>
                      </m:sup>
                    </m:sSup>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𝑍</m:t>
                    </m:r>
                    <m:r>
                      <a:rPr lang="en-US" sz="1600" i="1">
                        <a:solidFill>
                          <a:schemeClr val="tx1"/>
                        </a:solidFill>
                        <a:latin typeface="Cambria Math" panose="02040503050406030204" pitchFamily="18" charset="0"/>
                      </a:rPr>
                      <m:t>′</m:t>
                    </m:r>
                  </m:oMath>
                </a14:m>
                <a:r>
                  <a:rPr lang="en-US" sz="1600" dirty="0">
                    <a:solidFill>
                      <a:schemeClr val="tx1"/>
                    </a:solidFill>
                  </a:rPr>
                  <a:t> (shown in this presentation)</a:t>
                </a:r>
              </a:p>
              <a:p>
                <a:pPr lvl="2"/>
                <a:r>
                  <a:rPr lang="en-US" sz="1600" dirty="0">
                    <a:solidFill>
                      <a:schemeClr val="tx1"/>
                    </a:solidFill>
                  </a:rPr>
                  <a:t>Spin-2: Randall-</a:t>
                </a:r>
                <a:r>
                  <a:rPr lang="en-US" sz="1600" dirty="0" err="1">
                    <a:solidFill>
                      <a:schemeClr val="tx1"/>
                    </a:solidFill>
                  </a:rPr>
                  <a:t>Sundrum</a:t>
                </a:r>
                <a:r>
                  <a:rPr lang="en-US" sz="1600" dirty="0">
                    <a:solidFill>
                      <a:schemeClr val="tx1"/>
                    </a:solidFill>
                  </a:rPr>
                  <a:t> Graviton</a:t>
                </a:r>
              </a:p>
              <a:p>
                <a:pPr lvl="1"/>
                <a:r>
                  <a:rPr lang="en-US" sz="1600" dirty="0">
                    <a:solidFill>
                      <a:schemeClr val="tx1"/>
                    </a:solidFill>
                  </a:rPr>
                  <a:t>Scale down the signal (picobarn -&gt; femtobarn cross-section)</a:t>
                </a:r>
              </a:p>
              <a:p>
                <a:pPr lvl="1"/>
                <a:r>
                  <a:rPr lang="en-US" sz="1600" dirty="0">
                    <a:solidFill>
                      <a:schemeClr val="tx1"/>
                    </a:solidFill>
                  </a:rPr>
                  <a:t>Investigate other 0-lepton improvements</a:t>
                </a:r>
              </a:p>
              <a:p>
                <a:pPr lvl="2"/>
                <a:r>
                  <a:rPr lang="en-US" sz="1600" dirty="0">
                    <a:solidFill>
                      <a:schemeClr val="tx1"/>
                    </a:solidFill>
                  </a:rPr>
                  <a:t>MET significance study</a:t>
                </a:r>
              </a:p>
              <a:p>
                <a:pPr lvl="3"/>
                <a:r>
                  <a:rPr lang="en-US" sz="1600" dirty="0">
                    <a:solidFill>
                      <a:schemeClr val="tx1"/>
                    </a:solidFill>
                  </a:rPr>
                  <a:t>CMSE 801 final project</a:t>
                </a:r>
              </a:p>
              <a:p>
                <a:r>
                  <a:rPr lang="en-US" sz="1600" dirty="0">
                    <a:solidFill>
                      <a:schemeClr val="tx1"/>
                    </a:solidFill>
                  </a:rPr>
                  <a:t>Future</a:t>
                </a:r>
              </a:p>
              <a:p>
                <a:pPr lvl="1"/>
                <a:r>
                  <a:rPr lang="en-US" sz="1600" dirty="0">
                    <a:solidFill>
                      <a:schemeClr val="tx1"/>
                    </a:solidFill>
                  </a:rPr>
                  <a:t>Look into other studies as needed – possible improvements from ML approaches </a:t>
                </a:r>
              </a:p>
              <a:p>
                <a:pPr lvl="1"/>
                <a:r>
                  <a:rPr lang="en-US" sz="1600" dirty="0">
                    <a:solidFill>
                      <a:schemeClr val="tx1"/>
                    </a:solidFill>
                  </a:rPr>
                  <a:t>Main analyzer for the 0-lep channel</a:t>
                </a:r>
              </a:p>
              <a:p>
                <a:pPr lvl="1"/>
                <a:r>
                  <a:rPr lang="en-US" sz="1600" dirty="0">
                    <a:solidFill>
                      <a:schemeClr val="tx1"/>
                    </a:solidFill>
                  </a:rPr>
                  <a:t>Hopefully publish in 2022</a:t>
                </a:r>
              </a:p>
            </p:txBody>
          </p:sp>
        </mc:Choice>
        <mc:Fallback xmlns="">
          <p:sp>
            <p:nvSpPr>
              <p:cNvPr id="6" name="Content Placeholder 2">
                <a:extLst>
                  <a:ext uri="{FF2B5EF4-FFF2-40B4-BE49-F238E27FC236}">
                    <a16:creationId xmlns:a16="http://schemas.microsoft.com/office/drawing/2014/main" id="{2B5EC198-3DA4-CF4F-A6D7-52C0B00CD588}"/>
                  </a:ext>
                </a:extLst>
              </p:cNvPr>
              <p:cNvSpPr>
                <a:spLocks noGrp="1" noRot="1" noChangeAspect="1" noMove="1" noResize="1" noEditPoints="1" noAdjustHandles="1" noChangeArrowheads="1" noChangeShapeType="1" noTextEdit="1"/>
              </p:cNvSpPr>
              <p:nvPr>
                <p:ph idx="1"/>
              </p:nvPr>
            </p:nvSpPr>
            <p:spPr>
              <a:xfrm>
                <a:off x="222770" y="653143"/>
                <a:ext cx="8073736" cy="3906981"/>
              </a:xfrm>
              <a:blipFill>
                <a:blip r:embed="rId3"/>
                <a:stretch>
                  <a:fillRect l="-314" t="-324" b="-324"/>
                </a:stretch>
              </a:blipFill>
            </p:spPr>
            <p:txBody>
              <a:bodyPr/>
              <a:lstStyle/>
              <a:p>
                <a:r>
                  <a:rPr lang="en-US">
                    <a:noFill/>
                  </a:rPr>
                  <a:t> </a:t>
                </a:r>
              </a:p>
            </p:txBody>
          </p:sp>
        </mc:Fallback>
      </mc:AlternateContent>
    </p:spTree>
    <p:extLst>
      <p:ext uri="{BB962C8B-B14F-4D97-AF65-F5344CB8AC3E}">
        <p14:creationId xmlns:p14="http://schemas.microsoft.com/office/powerpoint/2010/main" val="1359951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48</a:t>
            </a:fld>
            <a:endParaRPr lang="en-US"/>
          </a:p>
        </p:txBody>
      </p:sp>
      <p:sp>
        <p:nvSpPr>
          <p:cNvPr id="7" name="Title 1">
            <a:extLst>
              <a:ext uri="{FF2B5EF4-FFF2-40B4-BE49-F238E27FC236}">
                <a16:creationId xmlns:a16="http://schemas.microsoft.com/office/drawing/2014/main" id="{1DE677E7-FADA-7042-91FE-B3B2A32C4784}"/>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endParaRPr lang="en-US" dirty="0">
              <a:solidFill>
                <a:schemeClr val="bg1"/>
              </a:solidFill>
            </a:endParaRPr>
          </a:p>
        </p:txBody>
      </p:sp>
      <p:sp>
        <p:nvSpPr>
          <p:cNvPr id="2" name="TextBox 1">
            <a:extLst>
              <a:ext uri="{FF2B5EF4-FFF2-40B4-BE49-F238E27FC236}">
                <a16:creationId xmlns:a16="http://schemas.microsoft.com/office/drawing/2014/main" id="{2B368C61-556F-AB46-97A1-9BCBAE96D18E}"/>
              </a:ext>
            </a:extLst>
          </p:cNvPr>
          <p:cNvSpPr txBox="1"/>
          <p:nvPr/>
        </p:nvSpPr>
        <p:spPr>
          <a:xfrm>
            <a:off x="209659" y="4490264"/>
            <a:ext cx="8336933" cy="276999"/>
          </a:xfrm>
          <a:prstGeom prst="rect">
            <a:avLst/>
          </a:prstGeom>
          <a:noFill/>
        </p:spPr>
        <p:txBody>
          <a:bodyPr wrap="square" rtlCol="0">
            <a:spAutoFit/>
          </a:bodyPr>
          <a:lstStyle/>
          <a:p>
            <a:r>
              <a:rPr lang="en-US" sz="1200" dirty="0" err="1"/>
              <a:t>Dilia</a:t>
            </a:r>
            <a:r>
              <a:rPr lang="en-US" sz="1200" dirty="0"/>
              <a:t> Maria Portillo Quintero, DBL Workshop 2021. </a:t>
            </a:r>
            <a:r>
              <a:rPr lang="en-US" sz="1200" dirty="0">
                <a:hlinkClick r:id="rId2"/>
              </a:rPr>
              <a:t>https://indico.cern.ch/event/1070672/</a:t>
            </a:r>
            <a:r>
              <a:rPr lang="en-US" sz="1200" dirty="0"/>
              <a:t> [Accessed October 16, 2021].</a:t>
            </a:r>
          </a:p>
        </p:txBody>
      </p:sp>
      <p:pic>
        <p:nvPicPr>
          <p:cNvPr id="3" name="Picture 2">
            <a:extLst>
              <a:ext uri="{FF2B5EF4-FFF2-40B4-BE49-F238E27FC236}">
                <a16:creationId xmlns:a16="http://schemas.microsoft.com/office/drawing/2014/main" id="{D4FA6E0D-19DA-2647-B06A-E4F6F3742BC8}"/>
              </a:ext>
            </a:extLst>
          </p:cNvPr>
          <p:cNvPicPr>
            <a:picLocks noChangeAspect="1"/>
          </p:cNvPicPr>
          <p:nvPr/>
        </p:nvPicPr>
        <p:blipFill>
          <a:blip r:embed="rId3"/>
          <a:stretch>
            <a:fillRect/>
          </a:stretch>
        </p:blipFill>
        <p:spPr>
          <a:xfrm>
            <a:off x="1809053" y="538477"/>
            <a:ext cx="5250115" cy="3951787"/>
          </a:xfrm>
          <a:prstGeom prst="rect">
            <a:avLst/>
          </a:prstGeom>
        </p:spPr>
      </p:pic>
    </p:spTree>
    <p:extLst>
      <p:ext uri="{BB962C8B-B14F-4D97-AF65-F5344CB8AC3E}">
        <p14:creationId xmlns:p14="http://schemas.microsoft.com/office/powerpoint/2010/main" val="5616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6" y="744652"/>
                <a:ext cx="8229600" cy="564603"/>
              </a:xfrm>
            </p:spPr>
            <p:txBody>
              <a:bodyPr/>
              <a:lstStyle/>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m:rPr>
                            <m:sty m:val="p"/>
                          </m:rPr>
                          <a:rPr lang="el-GR" b="0" i="1" smtClean="0">
                            <a:latin typeface="Cambria Math" panose="02040503050406030204" pitchFamily="18" charset="0"/>
                            <a:ea typeface="Cambria Math" panose="02040503050406030204" pitchFamily="18" charset="0"/>
                          </a:rPr>
                          <m:t>Δ</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𝜂</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𝜙</m:t>
                            </m:r>
                          </m:e>
                          <m:sup>
                            <m:r>
                              <a:rPr lang="en-US" b="0" i="1" smtClean="0">
                                <a:latin typeface="Cambria Math" panose="02040503050406030204" pitchFamily="18" charset="0"/>
                                <a:ea typeface="Cambria Math" panose="02040503050406030204" pitchFamily="18" charset="0"/>
                              </a:rPr>
                              <m:t>2</m:t>
                            </m:r>
                          </m:sup>
                        </m:sSup>
                      </m:e>
                    </m:rad>
                  </m:oMath>
                </a14:m>
                <a:endParaRPr lang="en-US" dirty="0"/>
              </a:p>
            </p:txBody>
          </p:sp>
        </mc:Choice>
        <mc:Fallback xmlns="">
          <p:sp>
            <p:nvSpPr>
              <p:cNvPr id="3" name="Content Placeholder 2">
                <a:extLst>
                  <a:ext uri="{FF2B5EF4-FFF2-40B4-BE49-F238E27FC236}">
                    <a16:creationId xmlns:a16="http://schemas.microsoft.com/office/drawing/2014/main" id="{8E576AD0-314E-3442-9233-487626A18ABC}"/>
                  </a:ext>
                </a:extLst>
              </p:cNvPr>
              <p:cNvSpPr>
                <a:spLocks noGrp="1" noRot="1" noChangeAspect="1" noMove="1" noResize="1" noEditPoints="1" noAdjustHandles="1" noChangeArrowheads="1" noChangeShapeType="1" noTextEdit="1"/>
              </p:cNvSpPr>
              <p:nvPr>
                <p:ph idx="1"/>
              </p:nvPr>
            </p:nvSpPr>
            <p:spPr>
              <a:xfrm>
                <a:off x="187036" y="744652"/>
                <a:ext cx="8229600" cy="564603"/>
              </a:xfrm>
              <a:blipFill>
                <a:blip r:embed="rId2"/>
                <a:stretch>
                  <a:fillRect l="-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49</a:t>
            </a:fld>
            <a:endParaRPr lang="en-US"/>
          </a:p>
        </p:txBody>
      </p:sp>
      <p:sp>
        <p:nvSpPr>
          <p:cNvPr id="7" name="TextBox 6">
            <a:extLst>
              <a:ext uri="{FF2B5EF4-FFF2-40B4-BE49-F238E27FC236}">
                <a16:creationId xmlns:a16="http://schemas.microsoft.com/office/drawing/2014/main" id="{67A4A121-B4CE-F14F-A6E9-A1F9BE3B518E}"/>
              </a:ext>
            </a:extLst>
          </p:cNvPr>
          <p:cNvSpPr txBox="1"/>
          <p:nvPr/>
        </p:nvSpPr>
        <p:spPr>
          <a:xfrm>
            <a:off x="7210529" y="3379317"/>
            <a:ext cx="1652580" cy="1169551"/>
          </a:xfrm>
          <a:prstGeom prst="rect">
            <a:avLst/>
          </a:prstGeom>
          <a:noFill/>
        </p:spPr>
        <p:txBody>
          <a:bodyPr wrap="square" rtlCol="0">
            <a:spAutoFit/>
          </a:bodyPr>
          <a:lstStyle/>
          <a:p>
            <a:r>
              <a:rPr lang="en-US" sz="1000" dirty="0"/>
              <a:t>UCI Energy Blogs. </a:t>
            </a:r>
            <a:r>
              <a:rPr lang="en-US" sz="1000" dirty="0">
                <a:hlinkClick r:id="rId3"/>
              </a:rPr>
              <a:t>https://sites.uci.edu/energyobserver/2012/11/26/introduction-to-the-atlas-detector-at-the-lhc/</a:t>
            </a:r>
            <a:r>
              <a:rPr lang="en-US" sz="1000" dirty="0"/>
              <a:t>  [Accessed October 6, 2021].</a:t>
            </a:r>
          </a:p>
        </p:txBody>
      </p:sp>
      <p:pic>
        <p:nvPicPr>
          <p:cNvPr id="6" name="Picture 5">
            <a:extLst>
              <a:ext uri="{FF2B5EF4-FFF2-40B4-BE49-F238E27FC236}">
                <a16:creationId xmlns:a16="http://schemas.microsoft.com/office/drawing/2014/main" id="{B8D23F66-6F53-2C4D-BEDC-A3ED89F28717}"/>
              </a:ext>
            </a:extLst>
          </p:cNvPr>
          <p:cNvPicPr>
            <a:picLocks noChangeAspect="1"/>
          </p:cNvPicPr>
          <p:nvPr/>
        </p:nvPicPr>
        <p:blipFill>
          <a:blip r:embed="rId4"/>
          <a:stretch>
            <a:fillRect/>
          </a:stretch>
        </p:blipFill>
        <p:spPr>
          <a:xfrm>
            <a:off x="1369579" y="1309255"/>
            <a:ext cx="5698259" cy="3253225"/>
          </a:xfrm>
          <a:prstGeom prst="rect">
            <a:avLst/>
          </a:prstGeom>
        </p:spPr>
      </p:pic>
      <p:cxnSp>
        <p:nvCxnSpPr>
          <p:cNvPr id="9" name="Straight Arrow Connector 8">
            <a:extLst>
              <a:ext uri="{FF2B5EF4-FFF2-40B4-BE49-F238E27FC236}">
                <a16:creationId xmlns:a16="http://schemas.microsoft.com/office/drawing/2014/main" id="{BE889474-3160-3C4E-B6A4-892F6433B2EC}"/>
              </a:ext>
            </a:extLst>
          </p:cNvPr>
          <p:cNvCxnSpPr/>
          <p:nvPr/>
        </p:nvCxnSpPr>
        <p:spPr>
          <a:xfrm>
            <a:off x="4386146" y="2915595"/>
            <a:ext cx="3233854" cy="2453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040DA74A-6834-FB4C-9316-BFA27C8D958B}"/>
              </a:ext>
            </a:extLst>
          </p:cNvPr>
          <p:cNvSpPr txBox="1"/>
          <p:nvPr/>
        </p:nvSpPr>
        <p:spPr>
          <a:xfrm>
            <a:off x="7210529" y="2791590"/>
            <a:ext cx="300082" cy="369332"/>
          </a:xfrm>
          <a:prstGeom prst="rect">
            <a:avLst/>
          </a:prstGeom>
          <a:noFill/>
        </p:spPr>
        <p:txBody>
          <a:bodyPr wrap="none" rtlCol="0">
            <a:spAutoFit/>
          </a:bodyPr>
          <a:lstStyle/>
          <a:p>
            <a:r>
              <a:rPr lang="en-US" dirty="0">
                <a:solidFill>
                  <a:srgbClr val="C00000"/>
                </a:solidFill>
              </a:rPr>
              <a:t>z</a:t>
            </a:r>
          </a:p>
        </p:txBody>
      </p:sp>
      <p:sp>
        <p:nvSpPr>
          <p:cNvPr id="13" name="TextBox 12">
            <a:extLst>
              <a:ext uri="{FF2B5EF4-FFF2-40B4-BE49-F238E27FC236}">
                <a16:creationId xmlns:a16="http://schemas.microsoft.com/office/drawing/2014/main" id="{2786FB83-651B-8943-864E-2539C93A9FE2}"/>
              </a:ext>
            </a:extLst>
          </p:cNvPr>
          <p:cNvSpPr txBox="1"/>
          <p:nvPr/>
        </p:nvSpPr>
        <p:spPr>
          <a:xfrm>
            <a:off x="4570216" y="501080"/>
            <a:ext cx="312906" cy="369332"/>
          </a:xfrm>
          <a:prstGeom prst="rect">
            <a:avLst/>
          </a:prstGeom>
          <a:noFill/>
        </p:spPr>
        <p:txBody>
          <a:bodyPr wrap="none" rtlCol="0">
            <a:spAutoFit/>
          </a:bodyPr>
          <a:lstStyle/>
          <a:p>
            <a:r>
              <a:rPr lang="en-US" dirty="0">
                <a:solidFill>
                  <a:srgbClr val="C00000"/>
                </a:solidFill>
              </a:rPr>
              <a:t>η</a:t>
            </a:r>
          </a:p>
        </p:txBody>
      </p:sp>
      <p:sp>
        <p:nvSpPr>
          <p:cNvPr id="14" name="Curved Right Arrow 13">
            <a:extLst>
              <a:ext uri="{FF2B5EF4-FFF2-40B4-BE49-F238E27FC236}">
                <a16:creationId xmlns:a16="http://schemas.microsoft.com/office/drawing/2014/main" id="{2A20F04F-90FD-504D-A8D4-93944ADC77FA}"/>
              </a:ext>
            </a:extLst>
          </p:cNvPr>
          <p:cNvSpPr/>
          <p:nvPr/>
        </p:nvSpPr>
        <p:spPr>
          <a:xfrm>
            <a:off x="3713876" y="2004740"/>
            <a:ext cx="722295" cy="1862254"/>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2C0B662E-97C3-9F4C-AD18-238814A69282}"/>
              </a:ext>
            </a:extLst>
          </p:cNvPr>
          <p:cNvCxnSpPr>
            <a:cxnSpLocks/>
          </p:cNvCxnSpPr>
          <p:nvPr/>
        </p:nvCxnSpPr>
        <p:spPr>
          <a:xfrm flipV="1">
            <a:off x="4386146" y="621407"/>
            <a:ext cx="185854" cy="22807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07101F8A-9A78-EA43-8C59-A2EB54B74989}"/>
              </a:ext>
            </a:extLst>
          </p:cNvPr>
          <p:cNvSpPr/>
          <p:nvPr/>
        </p:nvSpPr>
        <p:spPr>
          <a:xfrm>
            <a:off x="4453053" y="3298846"/>
            <a:ext cx="196593" cy="3244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489C537A-A47D-7F44-A944-17E31DE88E19}"/>
              </a:ext>
            </a:extLst>
          </p:cNvPr>
          <p:cNvSpPr txBox="1"/>
          <p:nvPr/>
        </p:nvSpPr>
        <p:spPr>
          <a:xfrm>
            <a:off x="4395697" y="3257165"/>
            <a:ext cx="311304" cy="369332"/>
          </a:xfrm>
          <a:prstGeom prst="rect">
            <a:avLst/>
          </a:prstGeom>
          <a:noFill/>
        </p:spPr>
        <p:txBody>
          <a:bodyPr wrap="none" rtlCol="0">
            <a:spAutoFit/>
          </a:bodyPr>
          <a:lstStyle/>
          <a:p>
            <a:r>
              <a:rPr lang="en-US" dirty="0">
                <a:solidFill>
                  <a:srgbClr val="C00000"/>
                </a:solidFill>
              </a:rPr>
              <a:t>ɸ</a:t>
            </a:r>
          </a:p>
        </p:txBody>
      </p:sp>
      <p:sp>
        <p:nvSpPr>
          <p:cNvPr id="17" name="Oval 16">
            <a:extLst>
              <a:ext uri="{FF2B5EF4-FFF2-40B4-BE49-F238E27FC236}">
                <a16:creationId xmlns:a16="http://schemas.microsoft.com/office/drawing/2014/main" id="{7DCD2291-86C4-C84A-A069-AB8CC06AAA59}"/>
              </a:ext>
            </a:extLst>
          </p:cNvPr>
          <p:cNvSpPr/>
          <p:nvPr/>
        </p:nvSpPr>
        <p:spPr>
          <a:xfrm rot="19888442">
            <a:off x="5532633" y="1786922"/>
            <a:ext cx="251144" cy="44427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A51CB003-3867-D941-B5B0-A6513AF1C10E}"/>
              </a:ext>
            </a:extLst>
          </p:cNvPr>
          <p:cNvSpPr/>
          <p:nvPr/>
        </p:nvSpPr>
        <p:spPr>
          <a:xfrm rot="14082189">
            <a:off x="4810190" y="1654640"/>
            <a:ext cx="446473" cy="158347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2C8B281D-BD6E-154C-9D1A-EB927CBAAAFB}"/>
              </a:ext>
            </a:extLst>
          </p:cNvPr>
          <p:cNvSpPr txBox="1"/>
          <p:nvPr/>
        </p:nvSpPr>
        <p:spPr>
          <a:xfrm>
            <a:off x="5725105" y="1714228"/>
            <a:ext cx="505267" cy="369332"/>
          </a:xfrm>
          <a:prstGeom prst="rect">
            <a:avLst/>
          </a:prstGeom>
          <a:noFill/>
        </p:spPr>
        <p:txBody>
          <a:bodyPr wrap="none" rtlCol="0">
            <a:spAutoFit/>
          </a:bodyPr>
          <a:lstStyle/>
          <a:p>
            <a:r>
              <a:rPr lang="en-US" dirty="0"/>
              <a:t>ΔR</a:t>
            </a:r>
          </a:p>
        </p:txBody>
      </p:sp>
    </p:spTree>
    <p:extLst>
      <p:ext uri="{BB962C8B-B14F-4D97-AF65-F5344CB8AC3E}">
        <p14:creationId xmlns:p14="http://schemas.microsoft.com/office/powerpoint/2010/main" val="329383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5</a:t>
            </a:fld>
            <a:endParaRPr lang="en-US"/>
          </a:p>
        </p:txBody>
      </p:sp>
      <p:pic>
        <p:nvPicPr>
          <p:cNvPr id="9" name="Picture 8">
            <a:extLst>
              <a:ext uri="{FF2B5EF4-FFF2-40B4-BE49-F238E27FC236}">
                <a16:creationId xmlns:a16="http://schemas.microsoft.com/office/drawing/2014/main" id="{29CE52D9-CF1B-A94E-9746-9BC40298FD0D}"/>
              </a:ext>
            </a:extLst>
          </p:cNvPr>
          <p:cNvPicPr>
            <a:picLocks noChangeAspect="1"/>
          </p:cNvPicPr>
          <p:nvPr/>
        </p:nvPicPr>
        <p:blipFill>
          <a:blip r:embed="rId3"/>
          <a:stretch>
            <a:fillRect/>
          </a:stretch>
        </p:blipFill>
        <p:spPr>
          <a:xfrm>
            <a:off x="128580" y="1825140"/>
            <a:ext cx="3130594" cy="1787305"/>
          </a:xfrm>
          <a:prstGeom prst="rect">
            <a:avLst/>
          </a:prstGeom>
        </p:spPr>
      </p:pic>
      <p:sp>
        <p:nvSpPr>
          <p:cNvPr id="10" name="TextBox 9">
            <a:extLst>
              <a:ext uri="{FF2B5EF4-FFF2-40B4-BE49-F238E27FC236}">
                <a16:creationId xmlns:a16="http://schemas.microsoft.com/office/drawing/2014/main" id="{23268224-FD8B-A845-A023-2BE7184E3710}"/>
              </a:ext>
            </a:extLst>
          </p:cNvPr>
          <p:cNvSpPr txBox="1"/>
          <p:nvPr/>
        </p:nvSpPr>
        <p:spPr>
          <a:xfrm>
            <a:off x="128580" y="4412839"/>
            <a:ext cx="3786745" cy="461665"/>
          </a:xfrm>
          <a:prstGeom prst="rect">
            <a:avLst/>
          </a:prstGeom>
          <a:noFill/>
        </p:spPr>
        <p:txBody>
          <a:bodyPr wrap="square" rtlCol="0">
            <a:spAutoFit/>
          </a:bodyPr>
          <a:lstStyle/>
          <a:p>
            <a:r>
              <a:rPr lang="en-US" sz="800" dirty="0"/>
              <a:t>UCI Energy Blogs. </a:t>
            </a:r>
            <a:r>
              <a:rPr lang="en-US" sz="800" dirty="0">
                <a:hlinkClick r:id="rId4"/>
              </a:rPr>
              <a:t>https://sites.uci.edu/energyobserver/2012/11/26/introduction-to-the-atlas-detector-at-the-lhc/</a:t>
            </a:r>
            <a:r>
              <a:rPr lang="en-US" sz="800" dirty="0"/>
              <a:t>  [Accessed October 6, 2021].</a:t>
            </a:r>
          </a:p>
        </p:txBody>
      </p:sp>
      <p:sp>
        <p:nvSpPr>
          <p:cNvPr id="8" name="TextBox 7">
            <a:extLst>
              <a:ext uri="{FF2B5EF4-FFF2-40B4-BE49-F238E27FC236}">
                <a16:creationId xmlns:a16="http://schemas.microsoft.com/office/drawing/2014/main" id="{BB7B2E7C-592E-8C42-B95B-1E290EC67EB5}"/>
              </a:ext>
            </a:extLst>
          </p:cNvPr>
          <p:cNvSpPr txBox="1"/>
          <p:nvPr/>
        </p:nvSpPr>
        <p:spPr>
          <a:xfrm>
            <a:off x="993422" y="3736622"/>
            <a:ext cx="1197764" cy="369332"/>
          </a:xfrm>
          <a:prstGeom prst="rect">
            <a:avLst/>
          </a:prstGeom>
          <a:noFill/>
        </p:spPr>
        <p:txBody>
          <a:bodyPr wrap="none" rtlCol="0">
            <a:spAutoFit/>
          </a:bodyPr>
          <a:lstStyle/>
          <a:p>
            <a:r>
              <a:rPr lang="en-US" dirty="0"/>
              <a:t>Raw Data</a:t>
            </a:r>
          </a:p>
        </p:txBody>
      </p:sp>
      <p:sp>
        <p:nvSpPr>
          <p:cNvPr id="11" name="Rectangle 10">
            <a:extLst>
              <a:ext uri="{FF2B5EF4-FFF2-40B4-BE49-F238E27FC236}">
                <a16:creationId xmlns:a16="http://schemas.microsoft.com/office/drawing/2014/main" id="{9C92BE47-3238-FF46-BD42-B44FC4AB6204}"/>
              </a:ext>
            </a:extLst>
          </p:cNvPr>
          <p:cNvSpPr/>
          <p:nvPr/>
        </p:nvSpPr>
        <p:spPr>
          <a:xfrm>
            <a:off x="4281234" y="2335921"/>
            <a:ext cx="993422" cy="6999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FAD5F01D-DD96-3B46-A214-C0614451E6B7}"/>
              </a:ext>
            </a:extLst>
          </p:cNvPr>
          <p:cNvSpPr txBox="1"/>
          <p:nvPr/>
        </p:nvSpPr>
        <p:spPr>
          <a:xfrm>
            <a:off x="4448367" y="2494917"/>
            <a:ext cx="659155" cy="369332"/>
          </a:xfrm>
          <a:prstGeom prst="rect">
            <a:avLst/>
          </a:prstGeom>
          <a:noFill/>
        </p:spPr>
        <p:txBody>
          <a:bodyPr wrap="none" rtlCol="0">
            <a:spAutoFit/>
          </a:bodyPr>
          <a:lstStyle/>
          <a:p>
            <a:r>
              <a:rPr lang="en-US" dirty="0"/>
              <a:t>Cuts</a:t>
            </a:r>
          </a:p>
        </p:txBody>
      </p:sp>
      <p:sp>
        <p:nvSpPr>
          <p:cNvPr id="14" name="Rectangle 13">
            <a:extLst>
              <a:ext uri="{FF2B5EF4-FFF2-40B4-BE49-F238E27FC236}">
                <a16:creationId xmlns:a16="http://schemas.microsoft.com/office/drawing/2014/main" id="{BFFF4030-8893-3741-8EC8-A4081DA95DA4}"/>
              </a:ext>
            </a:extLst>
          </p:cNvPr>
          <p:cNvSpPr/>
          <p:nvPr/>
        </p:nvSpPr>
        <p:spPr>
          <a:xfrm>
            <a:off x="6296716" y="2335921"/>
            <a:ext cx="1503906" cy="6999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523A3529-0E65-A447-AF6B-375D094212CE}"/>
              </a:ext>
            </a:extLst>
          </p:cNvPr>
          <p:cNvSpPr txBox="1"/>
          <p:nvPr/>
        </p:nvSpPr>
        <p:spPr>
          <a:xfrm>
            <a:off x="6571615" y="2501210"/>
            <a:ext cx="954107" cy="369332"/>
          </a:xfrm>
          <a:prstGeom prst="rect">
            <a:avLst/>
          </a:prstGeom>
          <a:noFill/>
        </p:spPr>
        <p:txBody>
          <a:bodyPr wrap="none" rtlCol="0">
            <a:spAutoFit/>
          </a:bodyPr>
          <a:lstStyle/>
          <a:p>
            <a:r>
              <a:rPr lang="en-US" dirty="0"/>
              <a:t>Results</a:t>
            </a:r>
          </a:p>
        </p:txBody>
      </p:sp>
      <p:cxnSp>
        <p:nvCxnSpPr>
          <p:cNvPr id="17" name="Straight Arrow Connector 16">
            <a:extLst>
              <a:ext uri="{FF2B5EF4-FFF2-40B4-BE49-F238E27FC236}">
                <a16:creationId xmlns:a16="http://schemas.microsoft.com/office/drawing/2014/main" id="{C87E8201-4D3A-6A45-873C-4B1CABA1951B}"/>
              </a:ext>
            </a:extLst>
          </p:cNvPr>
          <p:cNvCxnSpPr/>
          <p:nvPr/>
        </p:nvCxnSpPr>
        <p:spPr>
          <a:xfrm>
            <a:off x="3454400" y="2679583"/>
            <a:ext cx="6547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8F0085-3DD9-2447-9F3B-B152DDB591B8}"/>
              </a:ext>
            </a:extLst>
          </p:cNvPr>
          <p:cNvCxnSpPr/>
          <p:nvPr/>
        </p:nvCxnSpPr>
        <p:spPr>
          <a:xfrm>
            <a:off x="5446889" y="2689344"/>
            <a:ext cx="6547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279D1FBB-5FA9-3142-92F3-2D20A2353933}"/>
              </a:ext>
            </a:extLst>
          </p:cNvPr>
          <p:cNvSpPr>
            <a:spLocks noGrp="1"/>
          </p:cNvSpPr>
          <p:nvPr>
            <p:ph idx="1"/>
          </p:nvPr>
        </p:nvSpPr>
        <p:spPr>
          <a:xfrm>
            <a:off x="187035" y="744652"/>
            <a:ext cx="8281555" cy="773603"/>
          </a:xfrm>
        </p:spPr>
        <p:txBody>
          <a:bodyPr/>
          <a:lstStyle/>
          <a:p>
            <a:r>
              <a:rPr lang="en-US" dirty="0"/>
              <a:t>Improve cuts which improve results!</a:t>
            </a:r>
          </a:p>
        </p:txBody>
      </p:sp>
      <p:sp>
        <p:nvSpPr>
          <p:cNvPr id="22" name="Donut 21">
            <a:extLst>
              <a:ext uri="{FF2B5EF4-FFF2-40B4-BE49-F238E27FC236}">
                <a16:creationId xmlns:a16="http://schemas.microsoft.com/office/drawing/2014/main" id="{05FA413E-FBCC-FF40-94EA-8635BCBAD3E1}"/>
              </a:ext>
            </a:extLst>
          </p:cNvPr>
          <p:cNvSpPr/>
          <p:nvPr/>
        </p:nvSpPr>
        <p:spPr>
          <a:xfrm>
            <a:off x="3834362" y="1775270"/>
            <a:ext cx="1887164" cy="1911482"/>
          </a:xfrm>
          <a:prstGeom prst="donut">
            <a:avLst>
              <a:gd name="adj" fmla="val 8246"/>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8177BD3E-00D0-964A-8F00-77A49B26B5FC}"/>
              </a:ext>
            </a:extLst>
          </p:cNvPr>
          <p:cNvSpPr txBox="1"/>
          <p:nvPr/>
        </p:nvSpPr>
        <p:spPr>
          <a:xfrm>
            <a:off x="3655842" y="3755479"/>
            <a:ext cx="2428870" cy="369332"/>
          </a:xfrm>
          <a:prstGeom prst="rect">
            <a:avLst/>
          </a:prstGeom>
          <a:noFill/>
        </p:spPr>
        <p:txBody>
          <a:bodyPr wrap="none" rtlCol="0">
            <a:spAutoFit/>
          </a:bodyPr>
          <a:lstStyle/>
          <a:p>
            <a:r>
              <a:rPr lang="en-US" dirty="0">
                <a:solidFill>
                  <a:srgbClr val="FF0000"/>
                </a:solidFill>
              </a:rPr>
              <a:t>My work applies here!</a:t>
            </a:r>
          </a:p>
        </p:txBody>
      </p:sp>
    </p:spTree>
    <p:extLst>
      <p:ext uri="{BB962C8B-B14F-4D97-AF65-F5344CB8AC3E}">
        <p14:creationId xmlns:p14="http://schemas.microsoft.com/office/powerpoint/2010/main" val="1129065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Background</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6" y="744652"/>
            <a:ext cx="8229600" cy="564603"/>
          </a:xfrm>
        </p:spPr>
        <p:txBody>
          <a:bodyPr/>
          <a:lstStyle/>
          <a:p>
            <a:r>
              <a:rPr lang="en-US" dirty="0"/>
              <a:t>Running coupling constants </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50</a:t>
            </a:fld>
            <a:endParaRPr lang="en-US"/>
          </a:p>
        </p:txBody>
      </p:sp>
      <p:pic>
        <p:nvPicPr>
          <p:cNvPr id="18" name="Picture 17">
            <a:extLst>
              <a:ext uri="{FF2B5EF4-FFF2-40B4-BE49-F238E27FC236}">
                <a16:creationId xmlns:a16="http://schemas.microsoft.com/office/drawing/2014/main" id="{8DA37FE8-68CB-704B-A083-ED3EE7E0AE13}"/>
              </a:ext>
            </a:extLst>
          </p:cNvPr>
          <p:cNvPicPr>
            <a:picLocks noChangeAspect="1"/>
          </p:cNvPicPr>
          <p:nvPr/>
        </p:nvPicPr>
        <p:blipFill>
          <a:blip r:embed="rId3"/>
          <a:stretch>
            <a:fillRect/>
          </a:stretch>
        </p:blipFill>
        <p:spPr>
          <a:xfrm>
            <a:off x="2583584" y="1142602"/>
            <a:ext cx="3270250" cy="3624661"/>
          </a:xfrm>
          <a:prstGeom prst="rect">
            <a:avLst/>
          </a:prstGeom>
        </p:spPr>
      </p:pic>
      <p:sp>
        <p:nvSpPr>
          <p:cNvPr id="21" name="Rectangle 20">
            <a:extLst>
              <a:ext uri="{FF2B5EF4-FFF2-40B4-BE49-F238E27FC236}">
                <a16:creationId xmlns:a16="http://schemas.microsoft.com/office/drawing/2014/main" id="{5BA4F828-E33C-A84B-B6E6-15674A48A15B}"/>
              </a:ext>
            </a:extLst>
          </p:cNvPr>
          <p:cNvSpPr/>
          <p:nvPr/>
        </p:nvSpPr>
        <p:spPr>
          <a:xfrm>
            <a:off x="3420095" y="4429495"/>
            <a:ext cx="391884" cy="337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099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03909" y="744651"/>
            <a:ext cx="8364681" cy="3186081"/>
          </a:xfrm>
        </p:spPr>
        <p:txBody>
          <a:bodyPr/>
          <a:lstStyle/>
          <a:p>
            <a:r>
              <a:rPr lang="en-US" dirty="0"/>
              <a:t>Example of GUT that has failed</a:t>
            </a:r>
          </a:p>
          <a:p>
            <a:pPr lvl="1"/>
            <a:r>
              <a:rPr lang="en-US" dirty="0"/>
              <a:t>SU(5) → SU(3) x SU(2) x U(1) x U’(1)</a:t>
            </a:r>
          </a:p>
          <a:p>
            <a:pPr lvl="1"/>
            <a:endParaRPr lang="en-US" dirty="0"/>
          </a:p>
          <a:p>
            <a:pPr lvl="1"/>
            <a:endParaRPr lang="en-US" dirty="0"/>
          </a:p>
          <a:p>
            <a:pPr lvl="1"/>
            <a:endParaRPr lang="en-US" dirty="0"/>
          </a:p>
          <a:p>
            <a:pPr lvl="1"/>
            <a:endParaRPr lang="en-US" dirty="0"/>
          </a:p>
          <a:p>
            <a:pPr lvl="1"/>
            <a:r>
              <a:rPr lang="en-US" dirty="0"/>
              <a:t>False because requires the proton is unstable</a:t>
            </a:r>
          </a:p>
          <a:p>
            <a:pPr lvl="2"/>
            <a:r>
              <a:rPr lang="en-US" dirty="0"/>
              <a:t>We have evidence that the proton is stable</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51</a:t>
            </a:fld>
            <a:endParaRPr lang="en-US" dirty="0"/>
          </a:p>
        </p:txBody>
      </p:sp>
      <p:sp>
        <p:nvSpPr>
          <p:cNvPr id="7" name="Frame 6">
            <a:extLst>
              <a:ext uri="{FF2B5EF4-FFF2-40B4-BE49-F238E27FC236}">
                <a16:creationId xmlns:a16="http://schemas.microsoft.com/office/drawing/2014/main" id="{C2CE2E96-5B86-9648-8494-3810F179E7A8}"/>
              </a:ext>
            </a:extLst>
          </p:cNvPr>
          <p:cNvSpPr/>
          <p:nvPr/>
        </p:nvSpPr>
        <p:spPr>
          <a:xfrm>
            <a:off x="1503974" y="1104872"/>
            <a:ext cx="1904243" cy="427045"/>
          </a:xfrm>
          <a:prstGeom prst="frame">
            <a:avLst>
              <a:gd name="adj1" fmla="val 35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1A43D189-C5DD-374A-99ED-10A89A4BE624}"/>
              </a:ext>
            </a:extLst>
          </p:cNvPr>
          <p:cNvCxnSpPr>
            <a:cxnSpLocks/>
          </p:cNvCxnSpPr>
          <p:nvPr/>
        </p:nvCxnSpPr>
        <p:spPr>
          <a:xfrm flipV="1">
            <a:off x="2337342" y="1531917"/>
            <a:ext cx="0" cy="5106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DA450C49-0455-0B41-A845-1A33B0E0B04D}"/>
              </a:ext>
            </a:extLst>
          </p:cNvPr>
          <p:cNvSpPr txBox="1"/>
          <p:nvPr/>
        </p:nvSpPr>
        <p:spPr>
          <a:xfrm>
            <a:off x="1339815" y="1996818"/>
            <a:ext cx="2232560" cy="646331"/>
          </a:xfrm>
          <a:prstGeom prst="rect">
            <a:avLst/>
          </a:prstGeom>
          <a:noFill/>
        </p:spPr>
        <p:txBody>
          <a:bodyPr wrap="square" rtlCol="0">
            <a:spAutoFit/>
          </a:bodyPr>
          <a:lstStyle/>
          <a:p>
            <a:r>
              <a:rPr lang="en-US" dirty="0">
                <a:solidFill>
                  <a:schemeClr val="accent6"/>
                </a:solidFill>
              </a:rPr>
              <a:t>Current standard model</a:t>
            </a:r>
          </a:p>
        </p:txBody>
      </p:sp>
      <p:sp>
        <p:nvSpPr>
          <p:cNvPr id="12" name="Frame 11">
            <a:extLst>
              <a:ext uri="{FF2B5EF4-FFF2-40B4-BE49-F238E27FC236}">
                <a16:creationId xmlns:a16="http://schemas.microsoft.com/office/drawing/2014/main" id="{F5BCBD44-15AD-964A-B013-F4ADF06ED34A}"/>
              </a:ext>
            </a:extLst>
          </p:cNvPr>
          <p:cNvSpPr/>
          <p:nvPr/>
        </p:nvSpPr>
        <p:spPr>
          <a:xfrm>
            <a:off x="3570965" y="1104871"/>
            <a:ext cx="537898" cy="427046"/>
          </a:xfrm>
          <a:prstGeom prst="frame">
            <a:avLst>
              <a:gd name="adj1" fmla="val 35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108F9155-A1B1-924D-916D-87B909CBE164}"/>
              </a:ext>
            </a:extLst>
          </p:cNvPr>
          <p:cNvCxnSpPr>
            <a:cxnSpLocks/>
          </p:cNvCxnSpPr>
          <p:nvPr/>
        </p:nvCxnSpPr>
        <p:spPr>
          <a:xfrm flipV="1">
            <a:off x="3819778" y="1531917"/>
            <a:ext cx="0" cy="510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A33DFD2-E577-D543-B277-C2261BC0BF85}"/>
              </a:ext>
            </a:extLst>
          </p:cNvPr>
          <p:cNvSpPr txBox="1"/>
          <p:nvPr/>
        </p:nvSpPr>
        <p:spPr>
          <a:xfrm>
            <a:off x="3210180" y="1991042"/>
            <a:ext cx="1797366" cy="369332"/>
          </a:xfrm>
          <a:prstGeom prst="rect">
            <a:avLst/>
          </a:prstGeom>
          <a:noFill/>
        </p:spPr>
        <p:txBody>
          <a:bodyPr wrap="square" rtlCol="0">
            <a:spAutoFit/>
          </a:bodyPr>
          <a:lstStyle/>
          <a:p>
            <a:r>
              <a:rPr lang="en-US" dirty="0">
                <a:solidFill>
                  <a:schemeClr val="accent1"/>
                </a:solidFill>
              </a:rPr>
              <a:t>New particle</a:t>
            </a:r>
          </a:p>
        </p:txBody>
      </p:sp>
    </p:spTree>
    <p:extLst>
      <p:ext uri="{BB962C8B-B14F-4D97-AF65-F5344CB8AC3E}">
        <p14:creationId xmlns:p14="http://schemas.microsoft.com/office/powerpoint/2010/main" val="2910137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52</a:t>
            </a:fld>
            <a:endParaRPr lang="en-US"/>
          </a:p>
        </p:txBody>
      </p:sp>
      <p:sp>
        <p:nvSpPr>
          <p:cNvPr id="7" name="Title 1">
            <a:extLst>
              <a:ext uri="{FF2B5EF4-FFF2-40B4-BE49-F238E27FC236}">
                <a16:creationId xmlns:a16="http://schemas.microsoft.com/office/drawing/2014/main" id="{1DE677E7-FADA-7042-91FE-B3B2A32C4784}"/>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HMDY Theory Uncertainties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4685B18-AFF9-474F-92F7-FB6A6C77F4E5}"/>
                  </a:ext>
                </a:extLst>
              </p:cNvPr>
              <p:cNvSpPr>
                <a:spLocks noGrp="1"/>
              </p:cNvSpPr>
              <p:nvPr>
                <p:ph idx="1"/>
              </p:nvPr>
            </p:nvSpPr>
            <p:spPr>
              <a:xfrm>
                <a:off x="280554" y="1111143"/>
                <a:ext cx="8229600" cy="3049871"/>
              </a:xfrm>
            </p:spPr>
            <p:txBody>
              <a:bodyPr/>
              <a:lstStyle/>
              <a:p>
                <a:r>
                  <a:rPr lang="en-US" dirty="0"/>
                  <a:t>Support note: </a:t>
                </a:r>
                <a:r>
                  <a:rPr lang="en-US" dirty="0">
                    <a:hlinkClick r:id="rId2"/>
                  </a:rPr>
                  <a:t>https://cds.cern.ch/record/2703975/files/ATL-COM-PHYS-2019-1455.pdf</a:t>
                </a:r>
                <a:r>
                  <a:rPr lang="en-US" dirty="0"/>
                  <a:t> </a:t>
                </a:r>
              </a:p>
              <a:p>
                <a:r>
                  <a:rPr lang="en-US" dirty="0"/>
                  <a:t>Theoretical uncertainties in the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rPr>
                          <m:t>∗</m:t>
                        </m:r>
                      </m:sup>
                    </m:sSup>
                  </m:oMath>
                </a14:m>
                <a:r>
                  <a:rPr lang="en-US" dirty="0"/>
                  <a:t> prediction arise from the PDF uncertainty, the </a:t>
                </a:r>
                <a:r>
                  <a:rPr lang="en-US" dirty="0" err="1"/>
                  <a:t>renormalisation</a:t>
                </a:r>
                <a:r>
                  <a:rPr lang="en-US" dirty="0"/>
                  <a:t> and </a:t>
                </a:r>
                <a:r>
                  <a:rPr lang="en-US" dirty="0" err="1"/>
                  <a:t>factorisation</a:t>
                </a:r>
                <a:r>
                  <a:rPr lang="en-US" dirty="0"/>
                  <a:t> scale choices, as well as the value of the strong coupling constant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𝑠</m:t>
                        </m:r>
                      </m:sub>
                    </m:sSub>
                  </m:oMath>
                </a14:m>
                <a:r>
                  <a:rPr lang="en-US" dirty="0"/>
                  <a:t>, and higher-order corrections</a:t>
                </a:r>
              </a:p>
            </p:txBody>
          </p:sp>
        </mc:Choice>
        <mc:Fallback xmlns="">
          <p:sp>
            <p:nvSpPr>
              <p:cNvPr id="6" name="Content Placeholder 2">
                <a:extLst>
                  <a:ext uri="{FF2B5EF4-FFF2-40B4-BE49-F238E27FC236}">
                    <a16:creationId xmlns:a16="http://schemas.microsoft.com/office/drawing/2014/main" id="{E4685B18-AFF9-474F-92F7-FB6A6C77F4E5}"/>
                  </a:ext>
                </a:extLst>
              </p:cNvPr>
              <p:cNvSpPr>
                <a:spLocks noGrp="1" noRot="1" noChangeAspect="1" noMove="1" noResize="1" noEditPoints="1" noAdjustHandles="1" noChangeArrowheads="1" noChangeShapeType="1" noTextEdit="1"/>
              </p:cNvSpPr>
              <p:nvPr>
                <p:ph idx="1"/>
              </p:nvPr>
            </p:nvSpPr>
            <p:spPr>
              <a:xfrm>
                <a:off x="280554" y="1111143"/>
                <a:ext cx="8229600" cy="3049871"/>
              </a:xfrm>
              <a:blipFill>
                <a:blip r:embed="rId3"/>
                <a:stretch>
                  <a:fillRect l="-616" t="-826" r="-462"/>
                </a:stretch>
              </a:blipFill>
            </p:spPr>
            <p:txBody>
              <a:bodyPr/>
              <a:lstStyle/>
              <a:p>
                <a:r>
                  <a:rPr lang="en-US">
                    <a:noFill/>
                  </a:rPr>
                  <a:t> </a:t>
                </a:r>
              </a:p>
            </p:txBody>
          </p:sp>
        </mc:Fallback>
      </mc:AlternateContent>
    </p:spTree>
    <p:extLst>
      <p:ext uri="{BB962C8B-B14F-4D97-AF65-F5344CB8AC3E}">
        <p14:creationId xmlns:p14="http://schemas.microsoft.com/office/powerpoint/2010/main" val="2337490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53</a:t>
            </a:fld>
            <a:endParaRPr lang="en-US"/>
          </a:p>
        </p:txBody>
      </p:sp>
      <p:sp>
        <p:nvSpPr>
          <p:cNvPr id="7" name="Title 1">
            <a:extLst>
              <a:ext uri="{FF2B5EF4-FFF2-40B4-BE49-F238E27FC236}">
                <a16:creationId xmlns:a16="http://schemas.microsoft.com/office/drawing/2014/main" id="{1DE677E7-FADA-7042-91FE-B3B2A32C4784}"/>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HMDY Theory Uncertainties </a:t>
            </a:r>
          </a:p>
        </p:txBody>
      </p:sp>
      <p:pic>
        <p:nvPicPr>
          <p:cNvPr id="2" name="Picture 1">
            <a:extLst>
              <a:ext uri="{FF2B5EF4-FFF2-40B4-BE49-F238E27FC236}">
                <a16:creationId xmlns:a16="http://schemas.microsoft.com/office/drawing/2014/main" id="{E75F1B88-EEA7-1141-BF16-EFCBB613A01D}"/>
              </a:ext>
            </a:extLst>
          </p:cNvPr>
          <p:cNvPicPr>
            <a:picLocks noChangeAspect="1"/>
          </p:cNvPicPr>
          <p:nvPr/>
        </p:nvPicPr>
        <p:blipFill>
          <a:blip r:embed="rId2"/>
          <a:stretch>
            <a:fillRect/>
          </a:stretch>
        </p:blipFill>
        <p:spPr>
          <a:xfrm>
            <a:off x="1301350" y="599673"/>
            <a:ext cx="6024241" cy="4167590"/>
          </a:xfrm>
          <a:prstGeom prst="rect">
            <a:avLst/>
          </a:prstGeom>
        </p:spPr>
      </p:pic>
    </p:spTree>
    <p:extLst>
      <p:ext uri="{BB962C8B-B14F-4D97-AF65-F5344CB8AC3E}">
        <p14:creationId xmlns:p14="http://schemas.microsoft.com/office/powerpoint/2010/main" val="587577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C8E-3CB9-2B4F-B0E6-4F3D257B15ED}"/>
              </a:ext>
            </a:extLst>
          </p:cNvPr>
          <p:cNvSpPr>
            <a:spLocks noGrp="1"/>
          </p:cNvSpPr>
          <p:nvPr>
            <p:ph type="title"/>
          </p:nvPr>
        </p:nvSpPr>
        <p:spPr>
          <a:xfrm>
            <a:off x="372979" y="692369"/>
            <a:ext cx="8229600" cy="360175"/>
          </a:xfrm>
        </p:spPr>
        <p:txBody>
          <a:bodyPr>
            <a:normAutofit fontScale="90000"/>
          </a:bodyPr>
          <a:lstStyle/>
          <a:p>
            <a:r>
              <a:rPr lang="en-US" dirty="0"/>
              <a:t>Code and Documentation</a:t>
            </a:r>
          </a:p>
        </p:txBody>
      </p:sp>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54</a:t>
            </a:fld>
            <a:endParaRPr lang="en-US"/>
          </a:p>
        </p:txBody>
      </p:sp>
      <p:sp>
        <p:nvSpPr>
          <p:cNvPr id="6" name="Content Placeholder 2">
            <a:extLst>
              <a:ext uri="{FF2B5EF4-FFF2-40B4-BE49-F238E27FC236}">
                <a16:creationId xmlns:a16="http://schemas.microsoft.com/office/drawing/2014/main" id="{B041A527-BA14-6740-B24D-4AFEE236A9C4}"/>
              </a:ext>
            </a:extLst>
          </p:cNvPr>
          <p:cNvSpPr>
            <a:spLocks noGrp="1"/>
          </p:cNvSpPr>
          <p:nvPr>
            <p:ph idx="1"/>
          </p:nvPr>
        </p:nvSpPr>
        <p:spPr>
          <a:xfrm>
            <a:off x="372979" y="1229564"/>
            <a:ext cx="8578516" cy="2957425"/>
          </a:xfrm>
        </p:spPr>
        <p:txBody>
          <a:bodyPr/>
          <a:lstStyle/>
          <a:p>
            <a:r>
              <a:rPr lang="en-US" dirty="0"/>
              <a:t>GitHub repo for </a:t>
            </a:r>
            <a:r>
              <a:rPr lang="en-US" dirty="0" err="1"/>
              <a:t>CxAODReader</a:t>
            </a:r>
            <a:r>
              <a:rPr lang="en-US" dirty="0"/>
              <a:t>:</a:t>
            </a:r>
          </a:p>
          <a:p>
            <a:pPr marL="0" indent="0">
              <a:buNone/>
            </a:pPr>
            <a:r>
              <a:rPr lang="en-US" sz="1800" dirty="0"/>
              <a:t>	https://</a:t>
            </a:r>
            <a:r>
              <a:rPr lang="en-US" sz="1800" dirty="0" err="1"/>
              <a:t>gitlab.cern.ch</a:t>
            </a:r>
            <a:r>
              <a:rPr lang="en-US" sz="1800" dirty="0"/>
              <a:t>/</a:t>
            </a:r>
            <a:r>
              <a:rPr lang="en-US" sz="1800" dirty="0" err="1"/>
              <a:t>CxAODFramework</a:t>
            </a:r>
            <a:r>
              <a:rPr lang="en-US" sz="1800" dirty="0"/>
              <a:t>/</a:t>
            </a:r>
            <a:r>
              <a:rPr lang="en-US" sz="1800" dirty="0" err="1"/>
              <a:t>CxAODReader_VVSemileptonic</a:t>
            </a:r>
            <a:r>
              <a:rPr lang="en-US" sz="1800" dirty="0"/>
              <a:t> </a:t>
            </a:r>
          </a:p>
          <a:p>
            <a:r>
              <a:rPr lang="en-US" dirty="0"/>
              <a:t>Derivation: HIGG5D1 (0 </a:t>
            </a:r>
            <a:r>
              <a:rPr lang="en-US" dirty="0" err="1"/>
              <a:t>lep</a:t>
            </a:r>
            <a:r>
              <a:rPr lang="en-US" dirty="0"/>
              <a:t>-channel)</a:t>
            </a:r>
          </a:p>
          <a:p>
            <a:r>
              <a:rPr lang="en-US" dirty="0" err="1"/>
              <a:t>EasyTreePlotter</a:t>
            </a:r>
            <a:r>
              <a:rPr lang="en-US" dirty="0"/>
              <a:t>: </a:t>
            </a:r>
          </a:p>
          <a:p>
            <a:pPr marL="342900" lvl="1" indent="0">
              <a:buNone/>
            </a:pPr>
            <a:r>
              <a:rPr lang="en-US" dirty="0"/>
              <a:t>https://</a:t>
            </a:r>
            <a:r>
              <a:rPr lang="en-US" dirty="0" err="1"/>
              <a:t>gitlab.cern.ch</a:t>
            </a:r>
            <a:r>
              <a:rPr lang="en-US" dirty="0"/>
              <a:t>/</a:t>
            </a:r>
            <a:r>
              <a:rPr lang="en-US" dirty="0" err="1"/>
              <a:t>rles</a:t>
            </a:r>
            <a:r>
              <a:rPr lang="en-US" dirty="0"/>
              <a:t>/</a:t>
            </a:r>
            <a:r>
              <a:rPr lang="en-US" dirty="0" err="1"/>
              <a:t>easytreeplotter</a:t>
            </a:r>
            <a:r>
              <a:rPr lang="en-US" dirty="0"/>
              <a:t>/-/blob/master/</a:t>
            </a:r>
            <a:r>
              <a:rPr lang="en-US" dirty="0" err="1"/>
              <a:t>README.md</a:t>
            </a:r>
            <a:r>
              <a:rPr lang="en-US" dirty="0"/>
              <a:t> </a:t>
            </a:r>
          </a:p>
          <a:p>
            <a:r>
              <a:rPr lang="en-US" dirty="0"/>
              <a:t>b-tagger</a:t>
            </a:r>
          </a:p>
          <a:p>
            <a:pPr lvl="1"/>
            <a:r>
              <a:rPr lang="en-US" dirty="0"/>
              <a:t>DL1r used for UFO</a:t>
            </a:r>
          </a:p>
          <a:p>
            <a:pPr lvl="1"/>
            <a:r>
              <a:rPr lang="en-US" dirty="0"/>
              <a:t>MV2c10 used for </a:t>
            </a:r>
            <a:r>
              <a:rPr lang="en-US" dirty="0" err="1"/>
              <a:t>LCTTopo</a:t>
            </a:r>
            <a:r>
              <a:rPr lang="en-US" dirty="0"/>
              <a:t> and TCC</a:t>
            </a:r>
          </a:p>
          <a:p>
            <a:endParaRPr lang="en-US" sz="1400" dirty="0">
              <a:solidFill>
                <a:srgbClr val="FFC000"/>
              </a:solidFill>
            </a:endParaRPr>
          </a:p>
        </p:txBody>
      </p:sp>
    </p:spTree>
    <p:extLst>
      <p:ext uri="{BB962C8B-B14F-4D97-AF65-F5344CB8AC3E}">
        <p14:creationId xmlns:p14="http://schemas.microsoft.com/office/powerpoint/2010/main" val="3309166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FF2A-1857-F64C-8FC4-D9D5C73361BB}"/>
              </a:ext>
            </a:extLst>
          </p:cNvPr>
          <p:cNvSpPr>
            <a:spLocks noGrp="1"/>
          </p:cNvSpPr>
          <p:nvPr>
            <p:ph type="title"/>
          </p:nvPr>
        </p:nvSpPr>
        <p:spPr>
          <a:xfrm>
            <a:off x="53094" y="503968"/>
            <a:ext cx="8229600" cy="656319"/>
          </a:xfrm>
        </p:spPr>
        <p:txBody>
          <a:bodyPr/>
          <a:lstStyle/>
          <a:p>
            <a:r>
              <a:rPr lang="en-US" dirty="0"/>
              <a:t>Regions</a:t>
            </a:r>
          </a:p>
        </p:txBody>
      </p:sp>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39282" y="1024822"/>
            <a:ext cx="5000309" cy="3222512"/>
          </a:xfrm>
        </p:spPr>
        <p:txBody>
          <a:bodyPr/>
          <a:lstStyle/>
          <a:p>
            <a:r>
              <a:rPr lang="en-US" dirty="0"/>
              <a:t>V - Control Region (VCR)</a:t>
            </a:r>
          </a:p>
          <a:p>
            <a:pPr lvl="1"/>
            <a:r>
              <a:rPr lang="en-US" dirty="0"/>
              <a:t>Fails invariant mass cut</a:t>
            </a:r>
          </a:p>
          <a:p>
            <a:pPr lvl="1"/>
            <a:r>
              <a:rPr lang="en-US" dirty="0"/>
              <a:t>Low Purity (LP)</a:t>
            </a:r>
          </a:p>
          <a:p>
            <a:pPr lvl="2"/>
            <a:r>
              <a:rPr lang="en-US" dirty="0"/>
              <a:t>Fails D</a:t>
            </a:r>
            <a:r>
              <a:rPr lang="en-US" baseline="-25000" dirty="0"/>
              <a:t>2</a:t>
            </a:r>
            <a:r>
              <a:rPr lang="en-US" baseline="30000" dirty="0"/>
              <a:t>(β=1)</a:t>
            </a:r>
            <a:r>
              <a:rPr lang="en-US" dirty="0"/>
              <a:t> requirement of boson tagging</a:t>
            </a:r>
          </a:p>
          <a:p>
            <a:pPr lvl="1"/>
            <a:r>
              <a:rPr lang="en-US" dirty="0"/>
              <a:t>High Purity (HP) </a:t>
            </a:r>
          </a:p>
          <a:p>
            <a:pPr lvl="2"/>
            <a:r>
              <a:rPr lang="en-US" dirty="0"/>
              <a:t>Passes D</a:t>
            </a:r>
            <a:r>
              <a:rPr lang="en-US" baseline="-25000" dirty="0"/>
              <a:t>2</a:t>
            </a:r>
            <a:r>
              <a:rPr lang="en-US" baseline="30000" dirty="0"/>
              <a:t>(β=1)</a:t>
            </a:r>
            <a:r>
              <a:rPr lang="en-US" dirty="0"/>
              <a:t> requirement of boson tagging</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55</a:t>
            </a:fld>
            <a:endParaRPr lang="en-US" dirty="0"/>
          </a:p>
        </p:txBody>
      </p:sp>
      <p:sp>
        <p:nvSpPr>
          <p:cNvPr id="7" name="Content Placeholder 2">
            <a:extLst>
              <a:ext uri="{FF2B5EF4-FFF2-40B4-BE49-F238E27FC236}">
                <a16:creationId xmlns:a16="http://schemas.microsoft.com/office/drawing/2014/main" id="{455EA158-E0B5-764A-B7B7-060EEC3D2703}"/>
              </a:ext>
            </a:extLst>
          </p:cNvPr>
          <p:cNvSpPr txBox="1">
            <a:spLocks/>
          </p:cNvSpPr>
          <p:nvPr/>
        </p:nvSpPr>
        <p:spPr>
          <a:xfrm>
            <a:off x="4572000" y="1024822"/>
            <a:ext cx="5110982" cy="3222512"/>
          </a:xfrm>
          <a:prstGeom prst="rect">
            <a:avLst/>
          </a:prstGeom>
        </p:spPr>
        <p:txBody>
          <a:bodyPr/>
          <a:lstStyle>
            <a:lvl1pPr marL="257175" indent="-257175" algn="l" defTabSz="342900" rtl="0" eaLnBrk="1" fontAlgn="base" hangingPunct="1">
              <a:spcBef>
                <a:spcPct val="20000"/>
              </a:spcBef>
              <a:spcAft>
                <a:spcPct val="0"/>
              </a:spcAft>
              <a:buClr>
                <a:schemeClr val="tx1">
                  <a:lumMod val="75000"/>
                  <a:lumOff val="25000"/>
                </a:schemeClr>
              </a:buClr>
              <a:buFont typeface="Arial"/>
              <a:buChar char="•"/>
              <a:defRPr sz="2100" b="0" i="0" kern="1200">
                <a:solidFill>
                  <a:schemeClr val="tx1">
                    <a:lumMod val="65000"/>
                    <a:lumOff val="35000"/>
                  </a:schemeClr>
                </a:solidFill>
                <a:latin typeface="Gotham Book"/>
                <a:ea typeface="ＭＳ Ｐゴシック" charset="-128"/>
                <a:cs typeface="Gotham Book"/>
              </a:defRPr>
            </a:lvl1pPr>
            <a:lvl2pPr marL="557213" indent="-214313" algn="l" defTabSz="342900" rtl="0" eaLnBrk="1" fontAlgn="base" hangingPunct="1">
              <a:spcBef>
                <a:spcPct val="20000"/>
              </a:spcBef>
              <a:spcAft>
                <a:spcPct val="0"/>
              </a:spcAft>
              <a:buClr>
                <a:schemeClr val="tx1">
                  <a:lumMod val="75000"/>
                  <a:lumOff val="25000"/>
                </a:schemeClr>
              </a:buClr>
              <a:buSzPct val="85000"/>
              <a:buFont typeface="Arial"/>
              <a:buChar char="•"/>
              <a:defRPr sz="1800" b="0" i="0" kern="1200">
                <a:solidFill>
                  <a:schemeClr val="tx1">
                    <a:lumMod val="65000"/>
                    <a:lumOff val="35000"/>
                  </a:schemeClr>
                </a:solidFill>
                <a:latin typeface="Gotham Book"/>
                <a:ea typeface="ＭＳ Ｐゴシック" charset="-128"/>
                <a:cs typeface="Gotham Book"/>
              </a:defRPr>
            </a:lvl2pPr>
            <a:lvl3pPr marL="857250" indent="-171450" algn="l" defTabSz="342900" rtl="0" eaLnBrk="1" fontAlgn="base" hangingPunct="1">
              <a:spcBef>
                <a:spcPct val="20000"/>
              </a:spcBef>
              <a:spcAft>
                <a:spcPct val="0"/>
              </a:spcAft>
              <a:buClr>
                <a:schemeClr val="tx1">
                  <a:lumMod val="75000"/>
                  <a:lumOff val="25000"/>
                </a:schemeClr>
              </a:buClr>
              <a:buFont typeface="Arial" charset="0"/>
              <a:buChar char="•"/>
              <a:defRPr sz="1500" b="0" i="0" kern="1200">
                <a:solidFill>
                  <a:schemeClr val="tx1">
                    <a:lumMod val="75000"/>
                    <a:lumOff val="25000"/>
                  </a:schemeClr>
                </a:solidFill>
                <a:latin typeface="Gotham Book"/>
                <a:ea typeface="ＭＳ Ｐゴシック" charset="-128"/>
                <a:cs typeface="Gotham Book"/>
              </a:defRPr>
            </a:lvl3pPr>
            <a:lvl4pPr marL="12001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4pPr>
            <a:lvl5pPr marL="1543050" indent="-171450" algn="l" defTabSz="342900" rtl="0" eaLnBrk="1" fontAlgn="base" hangingPunct="1">
              <a:spcBef>
                <a:spcPct val="20000"/>
              </a:spcBef>
              <a:spcAft>
                <a:spcPct val="0"/>
              </a:spcAft>
              <a:buFont typeface="Arial" charset="0"/>
              <a:buChar char="»"/>
              <a:defRPr sz="1500" b="0" i="0" kern="1200">
                <a:solidFill>
                  <a:schemeClr val="tx1"/>
                </a:solidFill>
                <a:latin typeface="Gotham Book"/>
                <a:ea typeface="ＭＳ Ｐゴシック" charset="-128"/>
                <a:cs typeface="Gotham Book"/>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Signal Region (SR)</a:t>
            </a:r>
          </a:p>
          <a:p>
            <a:pPr lvl="1"/>
            <a:r>
              <a:rPr lang="en-US" dirty="0"/>
              <a:t>Passes invariant mass cut</a:t>
            </a:r>
          </a:p>
          <a:p>
            <a:pPr lvl="1"/>
            <a:r>
              <a:rPr lang="en-US" dirty="0"/>
              <a:t>Low Purity (LP)</a:t>
            </a:r>
          </a:p>
          <a:p>
            <a:pPr lvl="2"/>
            <a:r>
              <a:rPr lang="en-US" dirty="0"/>
              <a:t>Passes D</a:t>
            </a:r>
            <a:r>
              <a:rPr lang="en-US" baseline="-25000" dirty="0"/>
              <a:t>2</a:t>
            </a:r>
            <a:r>
              <a:rPr lang="en-US" baseline="30000" dirty="0"/>
              <a:t>(β=1)</a:t>
            </a:r>
            <a:r>
              <a:rPr lang="en-US" dirty="0"/>
              <a:t> requirement of boson tagging</a:t>
            </a:r>
          </a:p>
          <a:p>
            <a:pPr lvl="1"/>
            <a:r>
              <a:rPr lang="en-US" dirty="0"/>
              <a:t>High Purity (HP) </a:t>
            </a:r>
          </a:p>
          <a:p>
            <a:pPr lvl="2"/>
            <a:r>
              <a:rPr lang="en-US" dirty="0"/>
              <a:t>Fails D</a:t>
            </a:r>
            <a:r>
              <a:rPr lang="en-US" baseline="-25000" dirty="0"/>
              <a:t>2</a:t>
            </a:r>
            <a:r>
              <a:rPr lang="en-US" baseline="30000" dirty="0"/>
              <a:t>(β=1)</a:t>
            </a:r>
            <a:r>
              <a:rPr lang="en-US" dirty="0"/>
              <a:t> requirement of boson tagging</a:t>
            </a:r>
          </a:p>
          <a:p>
            <a:endParaRPr lang="en-US" dirty="0"/>
          </a:p>
          <a:p>
            <a:endParaRPr lang="en-US" dirty="0"/>
          </a:p>
          <a:p>
            <a:pPr lvl="1"/>
            <a:endParaRPr lang="en-US" dirty="0"/>
          </a:p>
        </p:txBody>
      </p:sp>
      <p:sp>
        <p:nvSpPr>
          <p:cNvPr id="8" name="Title 1">
            <a:extLst>
              <a:ext uri="{FF2B5EF4-FFF2-40B4-BE49-F238E27FC236}">
                <a16:creationId xmlns:a16="http://schemas.microsoft.com/office/drawing/2014/main" id="{CDF41BBB-1419-0E4E-9188-907EA517098E}"/>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Cuts</a:t>
            </a:r>
          </a:p>
        </p:txBody>
      </p:sp>
      <p:pic>
        <p:nvPicPr>
          <p:cNvPr id="9" name="Picture 8">
            <a:extLst>
              <a:ext uri="{FF2B5EF4-FFF2-40B4-BE49-F238E27FC236}">
                <a16:creationId xmlns:a16="http://schemas.microsoft.com/office/drawing/2014/main" id="{4B77BA88-4583-2B4C-BA5C-89C533006501}"/>
              </a:ext>
            </a:extLst>
          </p:cNvPr>
          <p:cNvPicPr>
            <a:picLocks noChangeAspect="1"/>
          </p:cNvPicPr>
          <p:nvPr/>
        </p:nvPicPr>
        <p:blipFill>
          <a:blip r:embed="rId3"/>
          <a:stretch>
            <a:fillRect/>
          </a:stretch>
        </p:blipFill>
        <p:spPr>
          <a:xfrm>
            <a:off x="1538979" y="2922134"/>
            <a:ext cx="5218545" cy="1845128"/>
          </a:xfrm>
          <a:prstGeom prst="rect">
            <a:avLst/>
          </a:prstGeom>
        </p:spPr>
      </p:pic>
    </p:spTree>
    <p:extLst>
      <p:ext uri="{BB962C8B-B14F-4D97-AF65-F5344CB8AC3E}">
        <p14:creationId xmlns:p14="http://schemas.microsoft.com/office/powerpoint/2010/main" val="1435392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56</a:t>
            </a:fld>
            <a:endParaRPr lang="en-US" dirty="0"/>
          </a:p>
        </p:txBody>
      </p:sp>
      <p:sp>
        <p:nvSpPr>
          <p:cNvPr id="8" name="Title 1">
            <a:extLst>
              <a:ext uri="{FF2B5EF4-FFF2-40B4-BE49-F238E27FC236}">
                <a16:creationId xmlns:a16="http://schemas.microsoft.com/office/drawing/2014/main" id="{CDF41BBB-1419-0E4E-9188-907EA517098E}"/>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Cuts</a:t>
            </a:r>
          </a:p>
        </p:txBody>
      </p:sp>
      <p:pic>
        <p:nvPicPr>
          <p:cNvPr id="13" name="Picture 12">
            <a:extLst>
              <a:ext uri="{FF2B5EF4-FFF2-40B4-BE49-F238E27FC236}">
                <a16:creationId xmlns:a16="http://schemas.microsoft.com/office/drawing/2014/main" id="{71A2032D-8C67-884E-8232-EA25DF6F4E8B}"/>
              </a:ext>
            </a:extLst>
          </p:cNvPr>
          <p:cNvPicPr>
            <a:picLocks noChangeAspect="1"/>
          </p:cNvPicPr>
          <p:nvPr/>
        </p:nvPicPr>
        <p:blipFill>
          <a:blip r:embed="rId3"/>
          <a:stretch>
            <a:fillRect/>
          </a:stretch>
        </p:blipFill>
        <p:spPr>
          <a:xfrm>
            <a:off x="1808276" y="599460"/>
            <a:ext cx="5527447" cy="4073236"/>
          </a:xfrm>
          <a:prstGeom prst="rect">
            <a:avLst/>
          </a:prstGeom>
        </p:spPr>
      </p:pic>
    </p:spTree>
    <p:extLst>
      <p:ext uri="{BB962C8B-B14F-4D97-AF65-F5344CB8AC3E}">
        <p14:creationId xmlns:p14="http://schemas.microsoft.com/office/powerpoint/2010/main" val="711839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57</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Previous analysis results</a:t>
            </a:r>
          </a:p>
        </p:txBody>
      </p:sp>
      <p:pic>
        <p:nvPicPr>
          <p:cNvPr id="2" name="Picture 1">
            <a:extLst>
              <a:ext uri="{FF2B5EF4-FFF2-40B4-BE49-F238E27FC236}">
                <a16:creationId xmlns:a16="http://schemas.microsoft.com/office/drawing/2014/main" id="{C88B8F36-0F0E-B142-B7DB-480543B7FCD2}"/>
              </a:ext>
            </a:extLst>
          </p:cNvPr>
          <p:cNvPicPr>
            <a:picLocks noChangeAspect="1"/>
          </p:cNvPicPr>
          <p:nvPr/>
        </p:nvPicPr>
        <p:blipFill rotWithShape="1">
          <a:blip r:embed="rId3"/>
          <a:srcRect l="25700" t="11515" r="21983" b="42222"/>
          <a:stretch/>
        </p:blipFill>
        <p:spPr>
          <a:xfrm>
            <a:off x="955963" y="675409"/>
            <a:ext cx="3096491" cy="3874844"/>
          </a:xfrm>
          <a:prstGeom prst="rect">
            <a:avLst/>
          </a:prstGeom>
        </p:spPr>
      </p:pic>
      <p:pic>
        <p:nvPicPr>
          <p:cNvPr id="3" name="Picture 2">
            <a:extLst>
              <a:ext uri="{FF2B5EF4-FFF2-40B4-BE49-F238E27FC236}">
                <a16:creationId xmlns:a16="http://schemas.microsoft.com/office/drawing/2014/main" id="{8BDD65D2-3D50-4240-B168-A98EC0536330}"/>
              </a:ext>
            </a:extLst>
          </p:cNvPr>
          <p:cNvPicPr>
            <a:picLocks noChangeAspect="1"/>
          </p:cNvPicPr>
          <p:nvPr/>
        </p:nvPicPr>
        <p:blipFill rotWithShape="1">
          <a:blip r:embed="rId3"/>
          <a:srcRect l="25414" t="57172" r="22555" b="18788"/>
          <a:stretch/>
        </p:blipFill>
        <p:spPr>
          <a:xfrm>
            <a:off x="4148252" y="2597727"/>
            <a:ext cx="2986214" cy="1952526"/>
          </a:xfrm>
          <a:prstGeom prst="rect">
            <a:avLst/>
          </a:prstGeom>
        </p:spPr>
      </p:pic>
      <p:sp>
        <p:nvSpPr>
          <p:cNvPr id="6" name="TextBox 5">
            <a:extLst>
              <a:ext uri="{FF2B5EF4-FFF2-40B4-BE49-F238E27FC236}">
                <a16:creationId xmlns:a16="http://schemas.microsoft.com/office/drawing/2014/main" id="{944A27B4-A6BF-124B-9447-696B1F6FC71D}"/>
              </a:ext>
            </a:extLst>
          </p:cNvPr>
          <p:cNvSpPr txBox="1"/>
          <p:nvPr/>
        </p:nvSpPr>
        <p:spPr>
          <a:xfrm>
            <a:off x="4251759" y="1340427"/>
            <a:ext cx="4207114" cy="646331"/>
          </a:xfrm>
          <a:prstGeom prst="rect">
            <a:avLst/>
          </a:prstGeom>
          <a:noFill/>
        </p:spPr>
        <p:txBody>
          <a:bodyPr wrap="none" rtlCol="0">
            <a:spAutoFit/>
          </a:bodyPr>
          <a:lstStyle/>
          <a:p>
            <a:r>
              <a:rPr lang="en-US" dirty="0"/>
              <a:t>0-lep invariant mass</a:t>
            </a:r>
          </a:p>
          <a:p>
            <a:r>
              <a:rPr lang="en-US" dirty="0"/>
              <a:t>Paper: https://</a:t>
            </a:r>
            <a:r>
              <a:rPr lang="en-US" dirty="0" err="1"/>
              <a:t>arxiv.org</a:t>
            </a:r>
            <a:r>
              <a:rPr lang="en-US" dirty="0"/>
              <a:t>/abs/2004.14636</a:t>
            </a:r>
          </a:p>
        </p:txBody>
      </p:sp>
    </p:spTree>
    <p:extLst>
      <p:ext uri="{BB962C8B-B14F-4D97-AF65-F5344CB8AC3E}">
        <p14:creationId xmlns:p14="http://schemas.microsoft.com/office/powerpoint/2010/main" val="3714672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58</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Previous analysis results</a:t>
            </a:r>
          </a:p>
        </p:txBody>
      </p:sp>
      <p:sp>
        <p:nvSpPr>
          <p:cNvPr id="6" name="TextBox 5">
            <a:extLst>
              <a:ext uri="{FF2B5EF4-FFF2-40B4-BE49-F238E27FC236}">
                <a16:creationId xmlns:a16="http://schemas.microsoft.com/office/drawing/2014/main" id="{944A27B4-A6BF-124B-9447-696B1F6FC71D}"/>
              </a:ext>
            </a:extLst>
          </p:cNvPr>
          <p:cNvSpPr txBox="1"/>
          <p:nvPr/>
        </p:nvSpPr>
        <p:spPr>
          <a:xfrm>
            <a:off x="4792086" y="623454"/>
            <a:ext cx="4207114" cy="369332"/>
          </a:xfrm>
          <a:prstGeom prst="rect">
            <a:avLst/>
          </a:prstGeom>
          <a:noFill/>
        </p:spPr>
        <p:txBody>
          <a:bodyPr wrap="none" rtlCol="0">
            <a:spAutoFit/>
          </a:bodyPr>
          <a:lstStyle/>
          <a:p>
            <a:r>
              <a:rPr lang="en-US" dirty="0"/>
              <a:t>Paper: https://</a:t>
            </a:r>
            <a:r>
              <a:rPr lang="en-US" dirty="0" err="1"/>
              <a:t>arxiv.org</a:t>
            </a:r>
            <a:r>
              <a:rPr lang="en-US" dirty="0"/>
              <a:t>/abs/2004.14636</a:t>
            </a:r>
          </a:p>
        </p:txBody>
      </p:sp>
      <p:pic>
        <p:nvPicPr>
          <p:cNvPr id="2" name="Picture 1">
            <a:extLst>
              <a:ext uri="{FF2B5EF4-FFF2-40B4-BE49-F238E27FC236}">
                <a16:creationId xmlns:a16="http://schemas.microsoft.com/office/drawing/2014/main" id="{144188C0-20A7-F840-B89B-44935346C176}"/>
              </a:ext>
            </a:extLst>
          </p:cNvPr>
          <p:cNvPicPr>
            <a:picLocks noChangeAspect="1"/>
          </p:cNvPicPr>
          <p:nvPr/>
        </p:nvPicPr>
        <p:blipFill>
          <a:blip r:embed="rId3"/>
          <a:stretch>
            <a:fillRect/>
          </a:stretch>
        </p:blipFill>
        <p:spPr>
          <a:xfrm>
            <a:off x="793750" y="1110622"/>
            <a:ext cx="7556500" cy="2730500"/>
          </a:xfrm>
          <a:prstGeom prst="rect">
            <a:avLst/>
          </a:prstGeom>
        </p:spPr>
      </p:pic>
      <p:sp>
        <p:nvSpPr>
          <p:cNvPr id="9" name="Content Placeholder 2">
            <a:extLst>
              <a:ext uri="{FF2B5EF4-FFF2-40B4-BE49-F238E27FC236}">
                <a16:creationId xmlns:a16="http://schemas.microsoft.com/office/drawing/2014/main" id="{50BF30DF-9C10-0347-A3A8-FC07FDAA6FBB}"/>
              </a:ext>
            </a:extLst>
          </p:cNvPr>
          <p:cNvSpPr>
            <a:spLocks noGrp="1"/>
          </p:cNvSpPr>
          <p:nvPr>
            <p:ph idx="1"/>
          </p:nvPr>
        </p:nvSpPr>
        <p:spPr>
          <a:xfrm>
            <a:off x="301914" y="3995357"/>
            <a:ext cx="8073736" cy="463435"/>
          </a:xfrm>
        </p:spPr>
        <p:txBody>
          <a:bodyPr/>
          <a:lstStyle/>
          <a:p>
            <a:r>
              <a:rPr lang="en-US" sz="1400" dirty="0"/>
              <a:t>Observed (black solid curve) and expected (black dashed curve) 95% CL upper limits on the (a) DY and (b) VBF production cross-section of an HVT Z’ boson at √ 𝑠 = 13 </a:t>
            </a:r>
            <a:r>
              <a:rPr lang="en-US" sz="1400" dirty="0" err="1"/>
              <a:t>TeV</a:t>
            </a:r>
            <a:r>
              <a:rPr lang="en-US" sz="1400" dirty="0"/>
              <a:t> in the 𝑊𝑊 decay mode as functions of its mass, combining searches in the three leptonic channels</a:t>
            </a:r>
          </a:p>
        </p:txBody>
      </p:sp>
    </p:spTree>
    <p:extLst>
      <p:ext uri="{BB962C8B-B14F-4D97-AF65-F5344CB8AC3E}">
        <p14:creationId xmlns:p14="http://schemas.microsoft.com/office/powerpoint/2010/main" val="3561182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C8E-3CB9-2B4F-B0E6-4F3D257B15ED}"/>
              </a:ext>
            </a:extLst>
          </p:cNvPr>
          <p:cNvSpPr>
            <a:spLocks noGrp="1"/>
          </p:cNvSpPr>
          <p:nvPr>
            <p:ph type="title"/>
          </p:nvPr>
        </p:nvSpPr>
        <p:spPr/>
        <p:txBody>
          <a:bodyPr>
            <a:normAutofit fontScale="90000"/>
          </a:bodyPr>
          <a:lstStyle/>
          <a:p>
            <a:r>
              <a:rPr lang="en-US" dirty="0"/>
              <a:t>Significance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1D619-7C37-C64B-8190-994B319AE4CA}"/>
                  </a:ext>
                </a:extLst>
              </p:cNvPr>
              <p:cNvSpPr>
                <a:spLocks noGrp="1"/>
              </p:cNvSpPr>
              <p:nvPr>
                <p:ph idx="1"/>
              </p:nvPr>
            </p:nvSpPr>
            <p:spPr/>
            <p:txBody>
              <a:bodyPr/>
              <a:lstStyle/>
              <a:p>
                <a:r>
                  <a:rPr lang="en-US" dirty="0"/>
                  <a:t>Simplified Significance Equation: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rad>
                      </m:den>
                    </m:f>
                  </m:oMath>
                </a14:m>
                <a:r>
                  <a:rPr lang="en-US" dirty="0"/>
                  <a:t>  significance per bin; and, </a:t>
                </a:r>
                <a:r>
                  <a:rPr lang="en-US" dirty="0" err="1"/>
                  <a:t>s</a:t>
                </a:r>
                <a:r>
                  <a:rPr lang="en-US" baseline="-25000" dirty="0" err="1"/>
                  <a:t>i</a:t>
                </a:r>
                <a:r>
                  <a:rPr lang="en-US" baseline="-25000" dirty="0"/>
                  <a:t> </a:t>
                </a:r>
                <a:r>
                  <a:rPr lang="en-US" dirty="0"/>
                  <a:t> = signal per bin, b</a:t>
                </a:r>
                <a:r>
                  <a:rPr lang="en-US" baseline="-25000" dirty="0"/>
                  <a:t>i</a:t>
                </a:r>
                <a:r>
                  <a:rPr lang="en-US" dirty="0"/>
                  <a:t> = total background per bin</a:t>
                </a:r>
              </a:p>
              <a:p>
                <a:r>
                  <a:rPr lang="en-US" dirty="0"/>
                  <a:t>More standard definition:</a:t>
                </a:r>
              </a:p>
              <a:p>
                <a:endParaRPr lang="en-US" dirty="0"/>
              </a:p>
              <a:p>
                <a:pPr lvl="1"/>
                <a:r>
                  <a:rPr lang="en-US" dirty="0"/>
                  <a:t> </a:t>
                </a:r>
                <a:r>
                  <a:rPr lang="en-US" dirty="0">
                    <a:hlinkClick r:id="rId3"/>
                  </a:rPr>
                  <a:t>http://cdsweb.cern.ch/record/2736148/files/ATL-PHYS-PUB-2020-025.pdf</a:t>
                </a:r>
                <a:r>
                  <a:rPr lang="en-US" dirty="0"/>
                  <a:t> (Equation 2)</a:t>
                </a:r>
              </a:p>
              <a:p>
                <a:pPr lvl="1"/>
                <a:r>
                  <a:rPr lang="en-US" dirty="0"/>
                  <a:t>n = number of events, b = predicted number of events</a:t>
                </a:r>
              </a:p>
            </p:txBody>
          </p:sp>
        </mc:Choice>
        <mc:Fallback xmlns="">
          <p:sp>
            <p:nvSpPr>
              <p:cNvPr id="3" name="Content Placeholder 2">
                <a:extLst>
                  <a:ext uri="{FF2B5EF4-FFF2-40B4-BE49-F238E27FC236}">
                    <a16:creationId xmlns:a16="http://schemas.microsoft.com/office/drawing/2014/main" id="{8951D619-7C37-C64B-8190-994B319AE4CA}"/>
                  </a:ext>
                </a:extLst>
              </p:cNvPr>
              <p:cNvSpPr>
                <a:spLocks noGrp="1" noRot="1" noChangeAspect="1" noMove="1" noResize="1" noEditPoints="1" noAdjustHandles="1" noChangeArrowheads="1" noChangeShapeType="1" noTextEdit="1"/>
              </p:cNvSpPr>
              <p:nvPr>
                <p:ph idx="1"/>
              </p:nvPr>
            </p:nvSpPr>
            <p:spPr>
              <a:blipFill>
                <a:blip r:embed="rId4"/>
                <a:stretch>
                  <a:fillRect l="-772" t="-157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5A7BB9-5E92-7049-BB2C-57388BCB1171}"/>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94E493E1-56E1-964E-A052-BD96A2C31D01}"/>
              </a:ext>
            </a:extLst>
          </p:cNvPr>
          <p:cNvSpPr>
            <a:spLocks noGrp="1"/>
          </p:cNvSpPr>
          <p:nvPr>
            <p:ph type="sldNum" sz="quarter" idx="12"/>
          </p:nvPr>
        </p:nvSpPr>
        <p:spPr/>
        <p:txBody>
          <a:bodyPr/>
          <a:lstStyle/>
          <a:p>
            <a:pPr>
              <a:defRPr/>
            </a:pPr>
            <a:fld id="{0B4461CB-4CA9-2A43-A3FA-624E1DA485A6}" type="slidenum">
              <a:rPr lang="en-US" smtClean="0"/>
              <a:pPr>
                <a:defRPr/>
              </a:pPr>
              <a:t>59</a:t>
            </a:fld>
            <a:endParaRPr lang="en-US"/>
          </a:p>
        </p:txBody>
      </p:sp>
      <p:pic>
        <p:nvPicPr>
          <p:cNvPr id="6" name="Picture 5">
            <a:extLst>
              <a:ext uri="{FF2B5EF4-FFF2-40B4-BE49-F238E27FC236}">
                <a16:creationId xmlns:a16="http://schemas.microsoft.com/office/drawing/2014/main" id="{371A5312-5404-FC4A-8C45-3C7C2E434A6A}"/>
              </a:ext>
            </a:extLst>
          </p:cNvPr>
          <p:cNvPicPr>
            <a:picLocks noChangeAspect="1"/>
          </p:cNvPicPr>
          <p:nvPr/>
        </p:nvPicPr>
        <p:blipFill rotWithShape="1">
          <a:blip r:embed="rId5"/>
          <a:srcRect l="4500" b="9389"/>
          <a:stretch/>
        </p:blipFill>
        <p:spPr>
          <a:xfrm>
            <a:off x="3669631" y="2528266"/>
            <a:ext cx="3383881" cy="828545"/>
          </a:xfrm>
          <a:prstGeom prst="rect">
            <a:avLst/>
          </a:prstGeom>
        </p:spPr>
      </p:pic>
    </p:spTree>
    <p:extLst>
      <p:ext uri="{BB962C8B-B14F-4D97-AF65-F5344CB8AC3E}">
        <p14:creationId xmlns:p14="http://schemas.microsoft.com/office/powerpoint/2010/main" val="136740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What would improved sensitivity look like?</a:t>
            </a:r>
          </a:p>
          <a:p>
            <a:pPr lvl="1"/>
            <a:r>
              <a:rPr lang="en-US" dirty="0"/>
              <a:t>Example: previous analysis results</a:t>
            </a:r>
          </a:p>
          <a:p>
            <a:pPr lvl="1"/>
            <a:r>
              <a:rPr lang="en-US" dirty="0"/>
              <a:t>https://</a:t>
            </a:r>
            <a:r>
              <a:rPr lang="en-US" dirty="0" err="1"/>
              <a:t>arxiv.org</a:t>
            </a:r>
            <a:r>
              <a:rPr lang="en-US" dirty="0"/>
              <a:t>/abs/2004.14636</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6</a:t>
            </a:fld>
            <a:endParaRPr lang="en-US" dirty="0"/>
          </a:p>
        </p:txBody>
      </p:sp>
      <p:pic>
        <p:nvPicPr>
          <p:cNvPr id="7" name="Picture 6">
            <a:extLst>
              <a:ext uri="{FF2B5EF4-FFF2-40B4-BE49-F238E27FC236}">
                <a16:creationId xmlns:a16="http://schemas.microsoft.com/office/drawing/2014/main" id="{25692C10-ED98-D34F-B2DC-C27C062651C6}"/>
              </a:ext>
            </a:extLst>
          </p:cNvPr>
          <p:cNvPicPr>
            <a:picLocks noChangeAspect="1"/>
          </p:cNvPicPr>
          <p:nvPr/>
        </p:nvPicPr>
        <p:blipFill>
          <a:blip r:embed="rId3"/>
          <a:stretch>
            <a:fillRect/>
          </a:stretch>
        </p:blipFill>
        <p:spPr>
          <a:xfrm>
            <a:off x="676967" y="1777711"/>
            <a:ext cx="7301689" cy="2638425"/>
          </a:xfrm>
          <a:prstGeom prst="rect">
            <a:avLst/>
          </a:prstGeom>
        </p:spPr>
      </p:pic>
    </p:spTree>
    <p:extLst>
      <p:ext uri="{BB962C8B-B14F-4D97-AF65-F5344CB8AC3E}">
        <p14:creationId xmlns:p14="http://schemas.microsoft.com/office/powerpoint/2010/main" val="984095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60</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pic>
        <p:nvPicPr>
          <p:cNvPr id="2" name="Picture 1">
            <a:extLst>
              <a:ext uri="{FF2B5EF4-FFF2-40B4-BE49-F238E27FC236}">
                <a16:creationId xmlns:a16="http://schemas.microsoft.com/office/drawing/2014/main" id="{B7B76219-12BB-4F40-B045-81038497CFCB}"/>
              </a:ext>
            </a:extLst>
          </p:cNvPr>
          <p:cNvPicPr>
            <a:picLocks noChangeAspect="1"/>
          </p:cNvPicPr>
          <p:nvPr/>
        </p:nvPicPr>
        <p:blipFill>
          <a:blip r:embed="rId3"/>
          <a:stretch>
            <a:fillRect/>
          </a:stretch>
        </p:blipFill>
        <p:spPr>
          <a:xfrm>
            <a:off x="3567229" y="644709"/>
            <a:ext cx="1655190" cy="2192009"/>
          </a:xfrm>
          <a:prstGeom prst="rect">
            <a:avLst/>
          </a:prstGeom>
        </p:spPr>
      </p:pic>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222770" y="839972"/>
            <a:ext cx="8073736" cy="3732028"/>
          </a:xfrm>
        </p:spPr>
        <p:txBody>
          <a:bodyPr/>
          <a:lstStyle/>
          <a:p>
            <a:r>
              <a:rPr lang="en-US" dirty="0"/>
              <a:t>Resolved</a:t>
            </a:r>
          </a:p>
          <a:p>
            <a:pPr lvl="1"/>
            <a:r>
              <a:rPr lang="en-US" dirty="0"/>
              <a:t>Two small R-jets</a:t>
            </a:r>
          </a:p>
          <a:p>
            <a:r>
              <a:rPr lang="en-US" dirty="0"/>
              <a:t>Merged</a:t>
            </a:r>
          </a:p>
          <a:p>
            <a:pPr lvl="1"/>
            <a:r>
              <a:rPr lang="en-US" dirty="0"/>
              <a:t>One large R-jet</a:t>
            </a:r>
          </a:p>
          <a:p>
            <a:pPr lvl="1"/>
            <a:r>
              <a:rPr lang="en-US" dirty="0"/>
              <a:t>Only merged used here</a:t>
            </a:r>
            <a:endParaRPr lang="en-US" dirty="0">
              <a:solidFill>
                <a:srgbClr val="FF0000"/>
              </a:solidFill>
            </a:endParaRPr>
          </a:p>
          <a:p>
            <a:r>
              <a:rPr lang="en-US" dirty="0"/>
              <a:t>Jet substructure variable (D</a:t>
            </a:r>
            <a:r>
              <a:rPr lang="en-US" baseline="-25000" dirty="0"/>
              <a:t>2</a:t>
            </a:r>
            <a:r>
              <a:rPr lang="en-US" dirty="0"/>
              <a:t>)</a:t>
            </a:r>
          </a:p>
          <a:p>
            <a:pPr lvl="1"/>
            <a:r>
              <a:rPr lang="en-US" dirty="0"/>
              <a:t>Large R-jet selection</a:t>
            </a:r>
          </a:p>
          <a:p>
            <a:pPr lvl="1"/>
            <a:r>
              <a:rPr lang="en-US" dirty="0"/>
              <a:t>Reconstructed by the energy correlation functions</a:t>
            </a:r>
          </a:p>
          <a:p>
            <a:r>
              <a:rPr lang="en-US" dirty="0"/>
              <a:t>Missing E</a:t>
            </a:r>
            <a:r>
              <a:rPr lang="en-US" baseline="-25000" dirty="0"/>
              <a:t>T</a:t>
            </a:r>
            <a:r>
              <a:rPr lang="en-US" dirty="0"/>
              <a:t> (MET or </a:t>
            </a:r>
            <a:r>
              <a:rPr lang="en-US" dirty="0" err="1"/>
              <a:t>E</a:t>
            </a:r>
            <a:r>
              <a:rPr lang="en-US" baseline="-25000" dirty="0" err="1"/>
              <a:t>T</a:t>
            </a:r>
            <a:r>
              <a:rPr lang="en-US" i="1" baseline="30000" dirty="0" err="1"/>
              <a:t>miss</a:t>
            </a:r>
            <a:r>
              <a:rPr lang="en-US" dirty="0"/>
              <a:t>)</a:t>
            </a:r>
          </a:p>
          <a:p>
            <a:pPr lvl="1"/>
            <a:r>
              <a:rPr lang="en-US" dirty="0"/>
              <a:t>Reconstructed by negative sum of the all physics objects and ID tracks not associated with them</a:t>
            </a:r>
          </a:p>
        </p:txBody>
      </p:sp>
    </p:spTree>
    <p:extLst>
      <p:ext uri="{BB962C8B-B14F-4D97-AF65-F5344CB8AC3E}">
        <p14:creationId xmlns:p14="http://schemas.microsoft.com/office/powerpoint/2010/main" val="4134727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Graviton</a:t>
            </a:r>
          </a:p>
          <a:p>
            <a:pPr lvl="1"/>
            <a:r>
              <a:rPr lang="en-US" dirty="0"/>
              <a:t>Hypothetical spin-2 particle that mediates the gravitational force</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61</a:t>
            </a:fld>
            <a:endParaRPr lang="en-US" dirty="0"/>
          </a:p>
        </p:txBody>
      </p:sp>
      <p:pic>
        <p:nvPicPr>
          <p:cNvPr id="7" name="Picture 6">
            <a:extLst>
              <a:ext uri="{FF2B5EF4-FFF2-40B4-BE49-F238E27FC236}">
                <a16:creationId xmlns:a16="http://schemas.microsoft.com/office/drawing/2014/main" id="{E36C87CB-3C5B-DB48-B7DB-3E0D5FB8B167}"/>
              </a:ext>
            </a:extLst>
          </p:cNvPr>
          <p:cNvPicPr>
            <a:picLocks noChangeAspect="1"/>
          </p:cNvPicPr>
          <p:nvPr/>
        </p:nvPicPr>
        <p:blipFill>
          <a:blip r:embed="rId3"/>
          <a:stretch>
            <a:fillRect/>
          </a:stretch>
        </p:blipFill>
        <p:spPr>
          <a:xfrm>
            <a:off x="338936" y="1733520"/>
            <a:ext cx="2419639" cy="1693747"/>
          </a:xfrm>
          <a:prstGeom prst="rect">
            <a:avLst/>
          </a:prstGeom>
        </p:spPr>
      </p:pic>
      <p:pic>
        <p:nvPicPr>
          <p:cNvPr id="8" name="Picture 7">
            <a:extLst>
              <a:ext uri="{FF2B5EF4-FFF2-40B4-BE49-F238E27FC236}">
                <a16:creationId xmlns:a16="http://schemas.microsoft.com/office/drawing/2014/main" id="{FFBDED93-5C53-4646-9C42-444F6DA25C1B}"/>
              </a:ext>
            </a:extLst>
          </p:cNvPr>
          <p:cNvPicPr>
            <a:picLocks noChangeAspect="1"/>
          </p:cNvPicPr>
          <p:nvPr/>
        </p:nvPicPr>
        <p:blipFill rotWithShape="1">
          <a:blip r:embed="rId4"/>
          <a:srcRect t="23003" b="9874"/>
          <a:stretch/>
        </p:blipFill>
        <p:spPr>
          <a:xfrm>
            <a:off x="1750741" y="3598934"/>
            <a:ext cx="1647677" cy="794021"/>
          </a:xfrm>
          <a:prstGeom prst="rect">
            <a:avLst/>
          </a:prstGeom>
        </p:spPr>
      </p:pic>
      <p:cxnSp>
        <p:nvCxnSpPr>
          <p:cNvPr id="11" name="Straight Connector 10">
            <a:extLst>
              <a:ext uri="{FF2B5EF4-FFF2-40B4-BE49-F238E27FC236}">
                <a16:creationId xmlns:a16="http://schemas.microsoft.com/office/drawing/2014/main" id="{4B3F8D1B-7144-AF47-BE3F-89677C7F8AD6}"/>
              </a:ext>
            </a:extLst>
          </p:cNvPr>
          <p:cNvCxnSpPr>
            <a:cxnSpLocks/>
          </p:cNvCxnSpPr>
          <p:nvPr/>
        </p:nvCxnSpPr>
        <p:spPr>
          <a:xfrm>
            <a:off x="1921185" y="2767139"/>
            <a:ext cx="1462733" cy="769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FCD4973-DA7C-BC4F-9582-3E3A0FAD47C1}"/>
              </a:ext>
            </a:extLst>
          </p:cNvPr>
          <p:cNvCxnSpPr>
            <a:cxnSpLocks/>
          </p:cNvCxnSpPr>
          <p:nvPr/>
        </p:nvCxnSpPr>
        <p:spPr>
          <a:xfrm flipH="1">
            <a:off x="1661447" y="2767139"/>
            <a:ext cx="248059" cy="797207"/>
          </a:xfrm>
          <a:prstGeom prst="line">
            <a:avLst/>
          </a:prstGeom>
        </p:spPr>
        <p:style>
          <a:lnRef idx="2">
            <a:schemeClr val="accent1"/>
          </a:lnRef>
          <a:fillRef idx="0">
            <a:schemeClr val="accent1"/>
          </a:fillRef>
          <a:effectRef idx="1">
            <a:schemeClr val="accent1"/>
          </a:effectRef>
          <a:fontRef idx="minor">
            <a:schemeClr val="tx1"/>
          </a:fontRef>
        </p:style>
      </p:cxnSp>
      <p:sp>
        <p:nvSpPr>
          <p:cNvPr id="9" name="Frame 8">
            <a:extLst>
              <a:ext uri="{FF2B5EF4-FFF2-40B4-BE49-F238E27FC236}">
                <a16:creationId xmlns:a16="http://schemas.microsoft.com/office/drawing/2014/main" id="{1E4560D3-1170-9149-A60A-4CFB0C0FBE28}"/>
              </a:ext>
            </a:extLst>
          </p:cNvPr>
          <p:cNvSpPr/>
          <p:nvPr/>
        </p:nvSpPr>
        <p:spPr>
          <a:xfrm>
            <a:off x="1661447" y="3536847"/>
            <a:ext cx="1736971" cy="85610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3" name="Picture 22">
            <a:extLst>
              <a:ext uri="{FF2B5EF4-FFF2-40B4-BE49-F238E27FC236}">
                <a16:creationId xmlns:a16="http://schemas.microsoft.com/office/drawing/2014/main" id="{C4F8FE4A-3398-3040-87C8-37E13A717C16}"/>
              </a:ext>
            </a:extLst>
          </p:cNvPr>
          <p:cNvPicPr>
            <a:picLocks noChangeAspect="1"/>
          </p:cNvPicPr>
          <p:nvPr/>
        </p:nvPicPr>
        <p:blipFill>
          <a:blip r:embed="rId5"/>
          <a:stretch>
            <a:fillRect/>
          </a:stretch>
        </p:blipFill>
        <p:spPr>
          <a:xfrm>
            <a:off x="3593059" y="1643601"/>
            <a:ext cx="2426741" cy="1844323"/>
          </a:xfrm>
          <a:prstGeom prst="rect">
            <a:avLst/>
          </a:prstGeom>
        </p:spPr>
      </p:pic>
      <p:pic>
        <p:nvPicPr>
          <p:cNvPr id="6" name="Picture 5">
            <a:extLst>
              <a:ext uri="{FF2B5EF4-FFF2-40B4-BE49-F238E27FC236}">
                <a16:creationId xmlns:a16="http://schemas.microsoft.com/office/drawing/2014/main" id="{0E90DAE0-E655-3D49-9588-42A0A10AC17A}"/>
              </a:ext>
            </a:extLst>
          </p:cNvPr>
          <p:cNvPicPr>
            <a:picLocks noChangeAspect="1"/>
          </p:cNvPicPr>
          <p:nvPr/>
        </p:nvPicPr>
        <p:blipFill>
          <a:blip r:embed="rId6"/>
          <a:stretch>
            <a:fillRect/>
          </a:stretch>
        </p:blipFill>
        <p:spPr>
          <a:xfrm>
            <a:off x="6129851" y="1643601"/>
            <a:ext cx="2652885" cy="2749354"/>
          </a:xfrm>
          <a:prstGeom prst="rect">
            <a:avLst/>
          </a:prstGeom>
        </p:spPr>
      </p:pic>
    </p:spTree>
    <p:extLst>
      <p:ext uri="{BB962C8B-B14F-4D97-AF65-F5344CB8AC3E}">
        <p14:creationId xmlns:p14="http://schemas.microsoft.com/office/powerpoint/2010/main" val="3227475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588D2C-08B1-014C-93B9-778155371F7A}"/>
              </a:ext>
            </a:extLst>
          </p:cNvPr>
          <p:cNvSpPr>
            <a:spLocks noGrp="1"/>
          </p:cNvSpPr>
          <p:nvPr>
            <p:ph idx="1"/>
          </p:nvPr>
        </p:nvSpPr>
        <p:spPr>
          <a:xfrm>
            <a:off x="222770" y="839972"/>
            <a:ext cx="8073736" cy="3274827"/>
          </a:xfrm>
        </p:spPr>
        <p:txBody>
          <a:bodyPr/>
          <a:lstStyle/>
          <a:p>
            <a:r>
              <a:rPr lang="en-US" dirty="0">
                <a:solidFill>
                  <a:srgbClr val="FF0000"/>
                </a:solidFill>
              </a:rPr>
              <a:t>Pre-selection</a:t>
            </a:r>
          </a:p>
          <a:p>
            <a:pPr lvl="1"/>
            <a:r>
              <a:rPr lang="en-US" dirty="0">
                <a:solidFill>
                  <a:srgbClr val="FF0000"/>
                </a:solidFill>
              </a:rPr>
              <a:t>Very limited cuts to reduce the data size of the </a:t>
            </a:r>
            <a:r>
              <a:rPr lang="en-US" dirty="0" err="1">
                <a:solidFill>
                  <a:srgbClr val="FF0000"/>
                </a:solidFill>
              </a:rPr>
              <a:t>CxAOD’s</a:t>
            </a:r>
            <a:endParaRPr lang="en-US" dirty="0">
              <a:solidFill>
                <a:srgbClr val="FF0000"/>
              </a:solidFill>
            </a:endParaRPr>
          </a:p>
          <a:p>
            <a:pPr lvl="1"/>
            <a:r>
              <a:rPr lang="en-US" dirty="0">
                <a:solidFill>
                  <a:srgbClr val="FF0000"/>
                </a:solidFill>
              </a:rPr>
              <a:t>Zero reconstructed electrons/muons, some MET threshold, and one large-R jet</a:t>
            </a:r>
          </a:p>
          <a:p>
            <a:r>
              <a:rPr lang="en-US" dirty="0"/>
              <a:t>Signal Regions</a:t>
            </a:r>
          </a:p>
          <a:p>
            <a:pPr lvl="1"/>
            <a:r>
              <a:rPr lang="en-US" dirty="0"/>
              <a:t>Several stricter cuts than pre-selection, with one of those cuts requiring boson tagging.</a:t>
            </a:r>
          </a:p>
          <a:p>
            <a:pPr lvl="1"/>
            <a:r>
              <a:rPr lang="en-US" dirty="0"/>
              <a:t>Try to maximize signal, minimize background</a:t>
            </a:r>
          </a:p>
          <a:p>
            <a:r>
              <a:rPr lang="en-US" dirty="0"/>
              <a:t>Control Regions</a:t>
            </a:r>
          </a:p>
          <a:p>
            <a:pPr lvl="1"/>
            <a:r>
              <a:rPr lang="en-US" dirty="0"/>
              <a:t>Regions which look very similar to the signal region but have some slightly different selection to enrich a particular background (i.e. V boson), which is orthogonal to the signal region </a:t>
            </a:r>
          </a:p>
        </p:txBody>
      </p:sp>
      <p:sp>
        <p:nvSpPr>
          <p:cNvPr id="4" name="Footer Placeholder 3">
            <a:extLst>
              <a:ext uri="{FF2B5EF4-FFF2-40B4-BE49-F238E27FC236}">
                <a16:creationId xmlns:a16="http://schemas.microsoft.com/office/drawing/2014/main" id="{DF670537-0E45-EC4F-97C3-9C5175C1DB4E}"/>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298146B9-9087-DD49-A89D-3AE985137962}"/>
              </a:ext>
            </a:extLst>
          </p:cNvPr>
          <p:cNvSpPr>
            <a:spLocks noGrp="1"/>
          </p:cNvSpPr>
          <p:nvPr>
            <p:ph type="sldNum" sz="quarter" idx="12"/>
          </p:nvPr>
        </p:nvSpPr>
        <p:spPr/>
        <p:txBody>
          <a:bodyPr/>
          <a:lstStyle/>
          <a:p>
            <a:pPr>
              <a:defRPr/>
            </a:pPr>
            <a:fld id="{4599938D-0427-3542-974E-F7CD887B3868}" type="slidenum">
              <a:rPr lang="en-US" smtClean="0"/>
              <a:pPr>
                <a:defRPr/>
              </a:pPr>
              <a:t>62</a:t>
            </a:fld>
            <a:endParaRPr lang="en-US" dirty="0"/>
          </a:p>
        </p:txBody>
      </p:sp>
      <p:sp>
        <p:nvSpPr>
          <p:cNvPr id="8" name="Title 1">
            <a:extLst>
              <a:ext uri="{FF2B5EF4-FFF2-40B4-BE49-F238E27FC236}">
                <a16:creationId xmlns:a16="http://schemas.microsoft.com/office/drawing/2014/main" id="{58E868EC-3722-0940-BC39-A2C6A5CCBDEC}"/>
              </a:ext>
            </a:extLst>
          </p:cNvPr>
          <p:cNvSpPr txBox="1">
            <a:spLocks/>
          </p:cNvSpPr>
          <p:nvPr/>
        </p:nvSpPr>
        <p:spPr>
          <a:xfrm>
            <a:off x="-1" y="78060"/>
            <a:ext cx="8296507" cy="426834"/>
          </a:xfrm>
          <a:prstGeom prst="rect">
            <a:avLst/>
          </a:prstGeom>
        </p:spPr>
        <p:txBody>
          <a:bodyPr>
            <a:normAutofit fontScale="90000" lnSpcReduction="10000"/>
          </a:bodyPr>
          <a:lstStyle>
            <a:lvl1pPr algn="l" defTabSz="342900" rtl="0" eaLnBrk="1" fontAlgn="base" hangingPunct="1">
              <a:spcBef>
                <a:spcPct val="0"/>
              </a:spcBef>
              <a:spcAft>
                <a:spcPct val="0"/>
              </a:spcAft>
              <a:defRPr sz="2700" b="0" i="0" kern="1200" baseline="0">
                <a:solidFill>
                  <a:srgbClr val="18453B"/>
                </a:solidFill>
                <a:latin typeface="Gotham-Bold"/>
                <a:ea typeface="ＭＳ Ｐゴシック" charset="-128"/>
                <a:cs typeface="Gotham-Bold"/>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Definitions</a:t>
            </a:r>
          </a:p>
        </p:txBody>
      </p:sp>
    </p:spTree>
    <p:extLst>
      <p:ext uri="{BB962C8B-B14F-4D97-AF65-F5344CB8AC3E}">
        <p14:creationId xmlns:p14="http://schemas.microsoft.com/office/powerpoint/2010/main" val="286697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My goal is to apply cuts to the MET Significance (one of the kinematic variables) to try to optimize the signal significance. </a:t>
            </a:r>
          </a:p>
          <a:p>
            <a:pPr lvl="1"/>
            <a:r>
              <a:rPr lang="en-US" dirty="0"/>
              <a:t>Introducing a new parameter to clean up end results  </a:t>
            </a:r>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7</a:t>
            </a:fld>
            <a:endParaRPr lang="en-US" dirty="0"/>
          </a:p>
        </p:txBody>
      </p:sp>
    </p:spTree>
    <p:extLst>
      <p:ext uri="{BB962C8B-B14F-4D97-AF65-F5344CB8AC3E}">
        <p14:creationId xmlns:p14="http://schemas.microsoft.com/office/powerpoint/2010/main" val="180872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Code and Documentation </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Languages and packages</a:t>
            </a:r>
          </a:p>
          <a:p>
            <a:pPr lvl="1"/>
            <a:r>
              <a:rPr lang="en-US" dirty="0"/>
              <a:t>C++, ROOT, and Python were used</a:t>
            </a:r>
          </a:p>
          <a:p>
            <a:pPr lvl="1"/>
            <a:r>
              <a:rPr lang="en-US" dirty="0"/>
              <a:t>Matplotlib (</a:t>
            </a:r>
            <a:r>
              <a:rPr lang="en-US" dirty="0" err="1"/>
              <a:t>Jupyter</a:t>
            </a:r>
            <a:r>
              <a:rPr lang="en-US" dirty="0"/>
              <a:t> Notebook) and ROOT histograms were used for visualization</a:t>
            </a:r>
          </a:p>
          <a:p>
            <a:pPr lvl="1"/>
            <a:endParaRPr lang="en-US" dirty="0"/>
          </a:p>
          <a:p>
            <a:r>
              <a:rPr lang="en-US" dirty="0"/>
              <a:t>Analysis Framework</a:t>
            </a:r>
          </a:p>
          <a:p>
            <a:pPr lvl="1"/>
            <a:r>
              <a:rPr lang="en-US" dirty="0" err="1"/>
              <a:t>METSignificanceStudy</a:t>
            </a:r>
            <a:endParaRPr lang="en-US" dirty="0"/>
          </a:p>
          <a:p>
            <a:pPr lvl="2"/>
            <a:r>
              <a:rPr lang="en-US" dirty="0">
                <a:hlinkClick r:id="rId3"/>
              </a:rPr>
              <a:t>https://gitlab.msu.edu/hindsju1/metsignificancestudy</a:t>
            </a:r>
            <a:r>
              <a:rPr lang="en-US" dirty="0"/>
              <a:t> </a:t>
            </a:r>
          </a:p>
          <a:p>
            <a:pPr lvl="1"/>
            <a:r>
              <a:rPr lang="en-US" dirty="0"/>
              <a:t>Used to study the </a:t>
            </a:r>
            <a:r>
              <a:rPr lang="en-US" dirty="0" err="1"/>
              <a:t>METSignificance</a:t>
            </a:r>
            <a:r>
              <a:rPr lang="en-US" dirty="0"/>
              <a:t> variable and how the cuts impact the significance</a:t>
            </a:r>
          </a:p>
          <a:p>
            <a:pPr lvl="1"/>
            <a:r>
              <a:rPr lang="en-US" dirty="0"/>
              <a:t>Code developed in parallel for this project</a:t>
            </a:r>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8</a:t>
            </a:fld>
            <a:endParaRPr lang="en-US" dirty="0"/>
          </a:p>
        </p:txBody>
      </p:sp>
    </p:spTree>
    <p:extLst>
      <p:ext uri="{BB962C8B-B14F-4D97-AF65-F5344CB8AC3E}">
        <p14:creationId xmlns:p14="http://schemas.microsoft.com/office/powerpoint/2010/main" val="418150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006D-61A2-8044-8BB2-8C6B8C25BB10}"/>
              </a:ext>
            </a:extLst>
          </p:cNvPr>
          <p:cNvSpPr>
            <a:spLocks noGrp="1"/>
          </p:cNvSpPr>
          <p:nvPr>
            <p:ph type="title"/>
          </p:nvPr>
        </p:nvSpPr>
        <p:spPr>
          <a:xfrm>
            <a:off x="103909" y="42837"/>
            <a:ext cx="8229600" cy="360175"/>
          </a:xfrm>
        </p:spPr>
        <p:txBody>
          <a:bodyPr>
            <a:normAutofit fontScale="90000"/>
          </a:bodyPr>
          <a:lstStyle/>
          <a:p>
            <a:r>
              <a:rPr lang="en-US" dirty="0">
                <a:solidFill>
                  <a:schemeClr val="bg1"/>
                </a:solidFill>
              </a:rPr>
              <a:t>Code and Documentation </a:t>
            </a:r>
          </a:p>
        </p:txBody>
      </p:sp>
      <p:sp>
        <p:nvSpPr>
          <p:cNvPr id="3" name="Content Placeholder 2">
            <a:extLst>
              <a:ext uri="{FF2B5EF4-FFF2-40B4-BE49-F238E27FC236}">
                <a16:creationId xmlns:a16="http://schemas.microsoft.com/office/drawing/2014/main" id="{8E576AD0-314E-3442-9233-487626A18ABC}"/>
              </a:ext>
            </a:extLst>
          </p:cNvPr>
          <p:cNvSpPr>
            <a:spLocks noGrp="1"/>
          </p:cNvSpPr>
          <p:nvPr>
            <p:ph idx="1"/>
          </p:nvPr>
        </p:nvSpPr>
        <p:spPr>
          <a:xfrm>
            <a:off x="187035" y="744652"/>
            <a:ext cx="8281555" cy="3671484"/>
          </a:xfrm>
        </p:spPr>
        <p:txBody>
          <a:bodyPr/>
          <a:lstStyle/>
          <a:p>
            <a:r>
              <a:rPr lang="en-US" dirty="0"/>
              <a:t>Analysis Framework</a:t>
            </a:r>
          </a:p>
          <a:p>
            <a:pPr lvl="1"/>
            <a:r>
              <a:rPr lang="en-US" dirty="0" err="1"/>
              <a:t>CutFlowProduction.C</a:t>
            </a:r>
            <a:endParaRPr lang="en-US" dirty="0"/>
          </a:p>
          <a:p>
            <a:pPr lvl="2"/>
            <a:r>
              <a:rPr lang="en-US" dirty="0"/>
              <a:t>Code that produces the cut flow of the analysis</a:t>
            </a:r>
          </a:p>
          <a:p>
            <a:pPr lvl="2"/>
            <a:r>
              <a:rPr lang="en-US" dirty="0"/>
              <a:t>The cut flow is a representation of how many events pass each sequential cut</a:t>
            </a:r>
          </a:p>
          <a:p>
            <a:pPr lvl="1"/>
            <a:r>
              <a:rPr lang="en-US" dirty="0" err="1"/>
              <a:t>VV_VH_distributions_plotting.ipynb</a:t>
            </a:r>
            <a:endParaRPr lang="en-US" dirty="0"/>
          </a:p>
          <a:p>
            <a:pPr lvl="2"/>
            <a:r>
              <a:rPr lang="en-US" dirty="0" err="1"/>
              <a:t>Jupyter</a:t>
            </a:r>
            <a:r>
              <a:rPr lang="en-US" dirty="0"/>
              <a:t> Notebook that plots 1D and 2D kinematic distributions</a:t>
            </a:r>
          </a:p>
          <a:p>
            <a:pPr lvl="2"/>
            <a:r>
              <a:rPr lang="en-US" dirty="0"/>
              <a:t>Used primarily for visualizations </a:t>
            </a:r>
          </a:p>
          <a:p>
            <a:pPr lvl="1"/>
            <a:r>
              <a:rPr lang="en-US" dirty="0" err="1"/>
              <a:t>METSigStudy.C</a:t>
            </a:r>
            <a:endParaRPr lang="en-US" dirty="0"/>
          </a:p>
          <a:p>
            <a:pPr lvl="2"/>
            <a:r>
              <a:rPr lang="en-US" dirty="0"/>
              <a:t>Main calculation of significance done </a:t>
            </a:r>
          </a:p>
          <a:p>
            <a:pPr lvl="2"/>
            <a:r>
              <a:rPr lang="en-US" dirty="0"/>
              <a:t>Plots the significance vs </a:t>
            </a:r>
            <a:r>
              <a:rPr lang="en-US" dirty="0" err="1"/>
              <a:t>METSig</a:t>
            </a:r>
            <a:r>
              <a:rPr lang="en-US" dirty="0"/>
              <a:t> cut for different signal masses</a:t>
            </a:r>
          </a:p>
          <a:p>
            <a:pPr lvl="2"/>
            <a:endParaRPr lang="en-US" dirty="0"/>
          </a:p>
          <a:p>
            <a:pPr lvl="1"/>
            <a:endParaRPr lang="en-US" dirty="0"/>
          </a:p>
        </p:txBody>
      </p:sp>
      <p:sp>
        <p:nvSpPr>
          <p:cNvPr id="4" name="Footer Placeholder 3">
            <a:extLst>
              <a:ext uri="{FF2B5EF4-FFF2-40B4-BE49-F238E27FC236}">
                <a16:creationId xmlns:a16="http://schemas.microsoft.com/office/drawing/2014/main" id="{A25E8EF4-D4A1-C44F-A227-3D699F078A15}"/>
              </a:ext>
            </a:extLst>
          </p:cNvPr>
          <p:cNvSpPr>
            <a:spLocks noGrp="1"/>
          </p:cNvSpPr>
          <p:nvPr>
            <p:ph type="ftr" sz="quarter" idx="11"/>
          </p:nvPr>
        </p:nvSpPr>
        <p:spPr/>
        <p:txBody>
          <a:bodyPr/>
          <a:lstStyle/>
          <a:p>
            <a:pPr>
              <a:defRPr/>
            </a:pPr>
            <a:r>
              <a:rPr lang="en-US"/>
              <a:t>J. Hinds                         |                             April 2022</a:t>
            </a:r>
          </a:p>
        </p:txBody>
      </p:sp>
      <p:sp>
        <p:nvSpPr>
          <p:cNvPr id="5" name="Slide Number Placeholder 4">
            <a:extLst>
              <a:ext uri="{FF2B5EF4-FFF2-40B4-BE49-F238E27FC236}">
                <a16:creationId xmlns:a16="http://schemas.microsoft.com/office/drawing/2014/main" id="{FAC68770-EEEE-5D4A-B947-5B1536A2D7F7}"/>
              </a:ext>
            </a:extLst>
          </p:cNvPr>
          <p:cNvSpPr>
            <a:spLocks noGrp="1"/>
          </p:cNvSpPr>
          <p:nvPr>
            <p:ph type="sldNum" sz="quarter" idx="12"/>
          </p:nvPr>
        </p:nvSpPr>
        <p:spPr/>
        <p:txBody>
          <a:bodyPr/>
          <a:lstStyle/>
          <a:p>
            <a:pPr>
              <a:defRPr/>
            </a:pPr>
            <a:fld id="{0B4461CB-4CA9-2A43-A3FA-624E1DA485A6}" type="slidenum">
              <a:rPr lang="en-US" smtClean="0"/>
              <a:pPr>
                <a:defRPr/>
              </a:pPr>
              <a:t>9</a:t>
            </a:fld>
            <a:endParaRPr lang="en-US" dirty="0"/>
          </a:p>
        </p:txBody>
      </p:sp>
    </p:spTree>
    <p:extLst>
      <p:ext uri="{BB962C8B-B14F-4D97-AF65-F5344CB8AC3E}">
        <p14:creationId xmlns:p14="http://schemas.microsoft.com/office/powerpoint/2010/main" val="528157172"/>
      </p:ext>
    </p:extLst>
  </p:cSld>
  <p:clrMapOvr>
    <a:masterClrMapping/>
  </p:clrMapOvr>
</p:sld>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Wordmark" id="{B922F58C-BBA5-F347-BA1F-BCD32A6C98C3}" vid="{F2D4553F-1312-E44A-AB7C-D98185B3D3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MSU Template 1</Template>
  <TotalTime>86752</TotalTime>
  <Words>5928</Words>
  <Application>Microsoft Macintosh PowerPoint</Application>
  <PresentationFormat>On-screen Show (16:9)</PresentationFormat>
  <Paragraphs>752</Paragraphs>
  <Slides>62</Slides>
  <Notes>44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ＭＳ Ｐゴシック</vt:lpstr>
      <vt:lpstr>Arial</vt:lpstr>
      <vt:lpstr>Calibri</vt:lpstr>
      <vt:lpstr>Cambria Math</vt:lpstr>
      <vt:lpstr>Gotham Book</vt:lpstr>
      <vt:lpstr>Gotham-Bold</vt:lpstr>
      <vt:lpstr>Wingdings</vt:lpstr>
      <vt:lpstr>MSU Template 1</vt:lpstr>
      <vt:lpstr>MET Significance Study</vt:lpstr>
      <vt:lpstr>Background</vt:lpstr>
      <vt:lpstr>Background</vt:lpstr>
      <vt:lpstr>Motivation</vt:lpstr>
      <vt:lpstr>Motivation</vt:lpstr>
      <vt:lpstr>Motivation</vt:lpstr>
      <vt:lpstr>Motivation</vt:lpstr>
      <vt:lpstr>Code and Documentation </vt:lpstr>
      <vt:lpstr>Code and Documentation </vt:lpstr>
      <vt:lpstr>Significance Calculation</vt:lpstr>
      <vt:lpstr>“Unit testing”</vt:lpstr>
      <vt:lpstr>Results – VV PFlow+UFO HVT LP no-tag</vt:lpstr>
      <vt:lpstr>Results – VV PFlow+UFO HVT LP no-tag</vt:lpstr>
      <vt:lpstr>Results – VV PFlow+UFO HVT LP no-tag</vt:lpstr>
      <vt:lpstr>Results – VV PFlow+UFO HVT LP no-tag</vt:lpstr>
      <vt:lpstr>Conclusion and Next Steps</vt:lpstr>
      <vt:lpstr>PowerPoint Presentation</vt:lpstr>
      <vt:lpstr>PowerPoint Presentation</vt:lpstr>
      <vt:lpstr>Background</vt:lpstr>
      <vt:lpstr>Background</vt:lpstr>
      <vt:lpstr>Background</vt:lpstr>
      <vt:lpstr>Background</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ggF HVTWZ (LP)</vt:lpstr>
      <vt:lpstr>ggF HVTWZ (combined LP/HP)</vt:lpstr>
      <vt:lpstr>PowerPoint Presentation</vt:lpstr>
      <vt:lpstr>PowerPoint Presentation</vt:lpstr>
      <vt:lpstr>PowerPoint Presentation</vt:lpstr>
      <vt:lpstr>Background</vt:lpstr>
      <vt:lpstr>Background</vt:lpstr>
      <vt:lpstr>Motivation</vt:lpstr>
      <vt:lpstr>PowerPoint Presentation</vt:lpstr>
      <vt:lpstr>PowerPoint Presentation</vt:lpstr>
      <vt:lpstr>Code and Documentation</vt:lpstr>
      <vt:lpstr>Regions</vt:lpstr>
      <vt:lpstr>PowerPoint Presentation</vt:lpstr>
      <vt:lpstr>PowerPoint Presentation</vt:lpstr>
      <vt:lpstr>PowerPoint Presentation</vt:lpstr>
      <vt:lpstr>Significance</vt:lpstr>
      <vt:lpstr>PowerPoint Presentation</vt:lpstr>
      <vt:lpstr>Motivation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Davies</dc:creator>
  <cp:lastModifiedBy>Julia Hinds</cp:lastModifiedBy>
  <cp:revision>338</cp:revision>
  <cp:lastPrinted>2021-05-28T05:41:04Z</cp:lastPrinted>
  <dcterms:created xsi:type="dcterms:W3CDTF">2019-05-04T17:37:47Z</dcterms:created>
  <dcterms:modified xsi:type="dcterms:W3CDTF">2022-04-26T01:58:27Z</dcterms:modified>
</cp:coreProperties>
</file>